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26"/>
  </p:notesMasterIdLst>
  <p:sldIdLst>
    <p:sldId id="256" r:id="rId4"/>
    <p:sldId id="259" r:id="rId5"/>
    <p:sldId id="341" r:id="rId6"/>
    <p:sldId id="354" r:id="rId7"/>
    <p:sldId id="355" r:id="rId8"/>
    <p:sldId id="356" r:id="rId9"/>
    <p:sldId id="357" r:id="rId10"/>
    <p:sldId id="358" r:id="rId11"/>
    <p:sldId id="361" r:id="rId12"/>
    <p:sldId id="360" r:id="rId13"/>
    <p:sldId id="359" r:id="rId14"/>
    <p:sldId id="324" r:id="rId15"/>
    <p:sldId id="319" r:id="rId16"/>
    <p:sldId id="320" r:id="rId17"/>
    <p:sldId id="325" r:id="rId18"/>
    <p:sldId id="321" r:id="rId19"/>
    <p:sldId id="322" r:id="rId20"/>
    <p:sldId id="326" r:id="rId21"/>
    <p:sldId id="323" r:id="rId22"/>
    <p:sldId id="328" r:id="rId23"/>
    <p:sldId id="316" r:id="rId24"/>
    <p:sldId id="340" r:id="rId25"/>
  </p:sldIdLst>
  <p:sldSz cx="12192000" cy="6858000"/>
  <p:notesSz cx="6858000" cy="9144000"/>
  <p:embeddedFontLst>
    <p:embeddedFont>
      <p:font typeface="站酷小薇LOGO体" panose="02010600010101010101" pitchFamily="2" charset="-122"/>
      <p:regular r:id="rId30"/>
    </p:embeddedFont>
    <p:embeddedFont>
      <p:font typeface="汉仪雅酷黑 55W" panose="020B0504020202020204" pitchFamily="34" charset="-122"/>
      <p:regular r:id="rId31"/>
    </p:embeddedFont>
    <p:embeddedFont>
      <p:font typeface="黑体" panose="02010609060101010101" charset="-122"/>
      <p:regular r:id="rId32"/>
    </p:embeddedFont>
    <p:embeddedFont>
      <p:font typeface="汉仪典雅体简" panose="00020600040101010101" pitchFamily="18" charset="-122"/>
      <p:regular r:id="rId33"/>
    </p:embeddedFont>
    <p:embeddedFont>
      <p:font typeface="微软雅黑" panose="020B0503020204020204" pitchFamily="34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Calibri Light" panose="020F0302020204030204" charset="0"/>
      <p:regular r:id="rId39"/>
      <p:italic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9DEA"/>
    <a:srgbClr val="E4A3B7"/>
    <a:srgbClr val="C2C8F2"/>
    <a:srgbClr val="E6BECF"/>
    <a:srgbClr val="ADC9E1"/>
    <a:srgbClr val="8C95E8"/>
    <a:srgbClr val="172073"/>
    <a:srgbClr val="D4DBE5"/>
    <a:srgbClr val="ECE5C8"/>
    <a:srgbClr val="F2D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font" Target="fonts/font11.fntdata"/><Relationship Id="rId4" Type="http://schemas.openxmlformats.org/officeDocument/2006/relationships/slide" Target="slides/slide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defRPr>
            </a:pPr>
            <a:r>
              <a:rPr lang="en-US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Date of sale by year</a:t>
            </a:r>
            <a:endParaRPr lang="en-US"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5875" cap="rnd">
              <a:solidFill>
                <a:srgbClr val="949DEA"/>
              </a:solidFill>
              <a:round/>
            </a:ln>
            <a:effectLst>
              <a:outerShdw blurRad="25400" dist="76200" dir="5400000" algn="t" rotWithShape="0">
                <a:prstClr val="black">
                  <a:alpha val="12000"/>
                </a:prstClr>
              </a:outerShdw>
            </a:effectLst>
          </c:spPr>
          <c:marker>
            <c:symbol val="circle"/>
            <c:size val="5"/>
            <c:spPr>
              <a:solidFill>
                <a:srgbClr val="949DEA"/>
              </a:solidFill>
              <a:ln w="9525">
                <a:solidFill>
                  <a:srgbClr val="949DEA"/>
                </a:solidFill>
              </a:ln>
              <a:effectLst>
                <a:outerShdw blurRad="25400" dist="76200" dir="5400000" algn="t" rotWithShape="0">
                  <a:prstClr val="black">
                    <a:alpha val="12000"/>
                  </a:prstClr>
                </a:outerShdw>
              </a:effectLst>
            </c:spPr>
          </c:marker>
          <c:dPt>
            <c:idx val="6"/>
            <c:marker>
              <c:symbol val="circle"/>
              <c:size val="5"/>
              <c:spPr>
                <a:solidFill>
                  <a:srgbClr val="949DEA"/>
                </a:solidFill>
                <a:ln w="9525">
                  <a:solidFill>
                    <a:srgbClr val="949DEA"/>
                  </a:solidFill>
                </a:ln>
                <a:effectLst>
                  <a:outerShdw blurRad="25400" dist="76200" dir="5400000" algn="t" rotWithShape="0">
                    <a:prstClr val="black">
                      <a:alpha val="12000"/>
                    </a:prstClr>
                  </a:outerShdw>
                </a:effectLst>
              </c:spPr>
            </c:marker>
            <c:bubble3D val="0"/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2015年</c:v>
                </c:pt>
                <c:pt idx="1">
                  <c:v>2016年</c:v>
                </c:pt>
                <c:pt idx="2">
                  <c:v>2017年</c:v>
                </c:pt>
                <c:pt idx="3">
                  <c:v>2018年</c:v>
                </c:pt>
                <c:pt idx="4">
                  <c:v>2019年</c:v>
                </c:pt>
                <c:pt idx="5">
                  <c:v>2020年</c:v>
                </c:pt>
                <c:pt idx="6">
                  <c:v>2021年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0.8</c:v>
                </c:pt>
                <c:pt idx="1">
                  <c:v>2.9</c:v>
                </c:pt>
                <c:pt idx="2">
                  <c:v>3.2</c:v>
                </c:pt>
                <c:pt idx="3">
                  <c:v>4.6</c:v>
                </c:pt>
                <c:pt idx="4">
                  <c:v>5.2</c:v>
                </c:pt>
                <c:pt idx="5">
                  <c:v>6.9</c:v>
                </c:pt>
                <c:pt idx="6">
                  <c:v>7.5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12</c:v>
                </c:pt>
              </c:strCache>
            </c:strRef>
          </c:tx>
          <c:spPr>
            <a:ln w="15875" cap="rnd">
              <a:solidFill>
                <a:srgbClr val="E4A3B7"/>
              </a:solidFill>
              <a:round/>
            </a:ln>
            <a:effectLst>
              <a:outerShdw blurRad="25400" dist="76200" dir="5400000" algn="t" rotWithShape="0">
                <a:prstClr val="black">
                  <a:alpha val="12000"/>
                </a:prstClr>
              </a:outerShdw>
            </a:effectLst>
          </c:spPr>
          <c:marker>
            <c:symbol val="circle"/>
            <c:size val="5"/>
            <c:spPr>
              <a:solidFill>
                <a:srgbClr val="E4A3B7"/>
              </a:solidFill>
              <a:ln w="9525">
                <a:solidFill>
                  <a:srgbClr val="E4A3B7"/>
                </a:solidFill>
              </a:ln>
              <a:effectLst>
                <a:outerShdw blurRad="25400" dist="76200" dir="5400000" algn="t" rotWithShape="0">
                  <a:prstClr val="black">
                    <a:alpha val="12000"/>
                  </a:prstClr>
                </a:outerShdw>
              </a:effectLst>
            </c:spPr>
          </c:marker>
          <c:dLbls>
            <c:delete val="1"/>
          </c:dLbls>
          <c:cat>
            <c:strRef>
              <c:f>Sheet1!$A$2:$A$8</c:f>
              <c:strCache>
                <c:ptCount val="7"/>
                <c:pt idx="0">
                  <c:v>2015年</c:v>
                </c:pt>
                <c:pt idx="1">
                  <c:v>2016年</c:v>
                </c:pt>
                <c:pt idx="2">
                  <c:v>2017年</c:v>
                </c:pt>
                <c:pt idx="3">
                  <c:v>2018年</c:v>
                </c:pt>
                <c:pt idx="4">
                  <c:v>2019年</c:v>
                </c:pt>
                <c:pt idx="5">
                  <c:v>2020年</c:v>
                </c:pt>
                <c:pt idx="6">
                  <c:v>2021年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1.6</c:v>
                </c:pt>
                <c:pt idx="1">
                  <c:v>2.2</c:v>
                </c:pt>
                <c:pt idx="2">
                  <c:v>3.9</c:v>
                </c:pt>
                <c:pt idx="3">
                  <c:v>5.8</c:v>
                </c:pt>
                <c:pt idx="4">
                  <c:v>5.2</c:v>
                </c:pt>
                <c:pt idx="5">
                  <c:v>7.1</c:v>
                </c:pt>
                <c:pt idx="6">
                  <c:v>7.9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463382472"/>
        <c:axId val="463382864"/>
      </c:lineChart>
      <c:catAx>
        <c:axId val="463382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defRPr>
            </a:pPr>
          </a:p>
        </c:txPr>
        <c:crossAx val="463382864"/>
        <c:crosses val="autoZero"/>
        <c:auto val="1"/>
        <c:lblAlgn val="ctr"/>
        <c:lblOffset val="100"/>
        <c:noMultiLvlLbl val="0"/>
      </c:catAx>
      <c:valAx>
        <c:axId val="4633828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  <a:alpha val="7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defRPr>
            </a:pPr>
          </a:p>
        </c:txPr>
        <c:crossAx val="463382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汉仪雅酷黑 55W" panose="020B0504020202020204" pitchFamily="34" charset="-122"/>
          <a:ea typeface="汉仪雅酷黑 55W" panose="020B0504020202020204" pitchFamily="34" charset="-122"/>
          <a:cs typeface="+mn-ea"/>
          <a:sym typeface="汉仪雅酷黑 55W" panose="020B0504020202020204" pitchFamily="3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4A3B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  <a:sym typeface="汉仪典雅体简" panose="00020600040101010101" pitchFamily="18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65</c:v>
                </c:pt>
                <c:pt idx="2">
                  <c:v>45</c:v>
                </c:pt>
                <c:pt idx="3">
                  <c:v>20</c:v>
                </c:pt>
                <c:pt idx="4">
                  <c:v>70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15975264"/>
        <c:axId val="1315975592"/>
      </c:barChart>
      <c:catAx>
        <c:axId val="1315975264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典雅体简" panose="00020600040101010101" pitchFamily="18" charset="-122"/>
                <a:ea typeface="汉仪典雅体简" panose="00020600040101010101" pitchFamily="18" charset="-122"/>
                <a:cs typeface="+mn-ea"/>
                <a:sym typeface="汉仪典雅体简" panose="00020600040101010101" pitchFamily="18" charset="-122"/>
              </a:defRPr>
            </a:pPr>
          </a:p>
        </c:txPr>
        <c:crossAx val="1315975592"/>
        <c:crosses val="autoZero"/>
        <c:auto val="1"/>
        <c:lblAlgn val="ctr"/>
        <c:lblOffset val="100"/>
        <c:noMultiLvlLbl val="0"/>
      </c:catAx>
      <c:valAx>
        <c:axId val="1315975592"/>
        <c:scaling>
          <c:orientation val="maxMin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defRPr>
            </a:pPr>
          </a:p>
        </c:txPr>
        <c:crossAx val="131597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汉仪典雅体简" panose="00020600040101010101" pitchFamily="18" charset="-122"/>
          <a:ea typeface="汉仪典雅体简" panose="00020600040101010101" pitchFamily="18" charset="-122"/>
          <a:cs typeface="+mn-ea"/>
          <a:sym typeface="汉仪典雅体简" panose="00020600040101010101" pitchFamily="18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949DE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  <a:sym typeface="汉仪典雅体简" panose="00020600040101010101" pitchFamily="18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15975264"/>
        <c:axId val="1315975592"/>
      </c:barChart>
      <c:catAx>
        <c:axId val="13159752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典雅体简" panose="00020600040101010101" pitchFamily="18" charset="-122"/>
                <a:ea typeface="汉仪典雅体简" panose="00020600040101010101" pitchFamily="18" charset="-122"/>
                <a:cs typeface="+mn-ea"/>
                <a:sym typeface="汉仪典雅体简" panose="00020600040101010101" pitchFamily="18" charset="-122"/>
              </a:defRPr>
            </a:pPr>
          </a:p>
        </c:txPr>
        <c:crossAx val="1315975592"/>
        <c:crosses val="autoZero"/>
        <c:auto val="1"/>
        <c:lblAlgn val="ctr"/>
        <c:lblOffset val="100"/>
        <c:noMultiLvlLbl val="0"/>
      </c:catAx>
      <c:valAx>
        <c:axId val="1315975592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defRPr>
            </a:pPr>
          </a:p>
        </c:txPr>
        <c:crossAx val="131597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汉仪典雅体简" panose="00020600040101010101" pitchFamily="18" charset="-122"/>
          <a:ea typeface="汉仪典雅体简" panose="00020600040101010101" pitchFamily="18" charset="-122"/>
          <a:cs typeface="+mn-ea"/>
          <a:sym typeface="汉仪典雅体简" panose="00020600040101010101" pitchFamily="18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microsoft.com/office/2007/relationships/hdphoto" Target="../media/image6.wdp"/><Relationship Id="rId5" Type="http://schemas.openxmlformats.org/officeDocument/2006/relationships/image" Target="../media/image10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图片 25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9" name="图片 258"/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975" b="24729"/>
          <a:stretch>
            <a:fillRect/>
          </a:stretch>
        </p:blipFill>
        <p:spPr>
          <a:xfrm rot="17994251">
            <a:off x="9055249" y="-1436692"/>
            <a:ext cx="3412307" cy="5164245"/>
          </a:xfrm>
          <a:custGeom>
            <a:avLst/>
            <a:gdLst>
              <a:gd name="connsiteX0" fmla="*/ 1542471 w 3412307"/>
              <a:gd name="connsiteY0" fmla="*/ 0 h 5164245"/>
              <a:gd name="connsiteX1" fmla="*/ 3412307 w 3412307"/>
              <a:gd name="connsiteY1" fmla="*/ 3251196 h 5164245"/>
              <a:gd name="connsiteX2" fmla="*/ 85974 w 3412307"/>
              <a:gd name="connsiteY2" fmla="*/ 5164245 h 5164245"/>
              <a:gd name="connsiteX3" fmla="*/ 0 w 3412307"/>
              <a:gd name="connsiteY3" fmla="*/ 5014758 h 5164245"/>
              <a:gd name="connsiteX4" fmla="*/ 0 w 3412307"/>
              <a:gd name="connsiteY4" fmla="*/ 0 h 516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307" h="5164245">
                <a:moveTo>
                  <a:pt x="1542471" y="0"/>
                </a:moveTo>
                <a:lnTo>
                  <a:pt x="3412307" y="3251196"/>
                </a:lnTo>
                <a:lnTo>
                  <a:pt x="85974" y="5164245"/>
                </a:lnTo>
                <a:lnTo>
                  <a:pt x="0" y="501475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 userDrawn="1"/>
        </p:nvSpPr>
        <p:spPr>
          <a:xfrm>
            <a:off x="119136" y="293595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002" b="38443"/>
          <a:stretch>
            <a:fillRect/>
          </a:stretch>
        </p:blipFill>
        <p:spPr>
          <a:xfrm rot="16200000">
            <a:off x="8918602" y="-704036"/>
            <a:ext cx="2569362" cy="3977435"/>
          </a:xfrm>
          <a:custGeom>
            <a:avLst/>
            <a:gdLst>
              <a:gd name="connsiteX0" fmla="*/ 2569362 w 2569362"/>
              <a:gd name="connsiteY0" fmla="*/ 0 h 3977435"/>
              <a:gd name="connsiteX1" fmla="*/ 2569362 w 2569362"/>
              <a:gd name="connsiteY1" fmla="*/ 3977435 h 3977435"/>
              <a:gd name="connsiteX2" fmla="*/ 0 w 2569362"/>
              <a:gd name="connsiteY2" fmla="*/ 3977435 h 3977435"/>
              <a:gd name="connsiteX3" fmla="*/ 0 w 2569362"/>
              <a:gd name="connsiteY3" fmla="*/ 0 h 39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62" h="3977435">
                <a:moveTo>
                  <a:pt x="2569362" y="0"/>
                </a:moveTo>
                <a:lnTo>
                  <a:pt x="2569362" y="3977435"/>
                </a:lnTo>
                <a:lnTo>
                  <a:pt x="0" y="397743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17" b="3700"/>
          <a:stretch>
            <a:fillRect/>
          </a:stretch>
        </p:blipFill>
        <p:spPr>
          <a:xfrm rot="17994251">
            <a:off x="788924" y="4955377"/>
            <a:ext cx="1888662" cy="3620176"/>
          </a:xfrm>
          <a:custGeom>
            <a:avLst/>
            <a:gdLst>
              <a:gd name="connsiteX0" fmla="*/ 1888662 w 1888662"/>
              <a:gd name="connsiteY0" fmla="*/ 0 h 3620176"/>
              <a:gd name="connsiteX1" fmla="*/ 1888662 w 1888662"/>
              <a:gd name="connsiteY1" fmla="*/ 3614393 h 3620176"/>
              <a:gd name="connsiteX2" fmla="*/ 1878606 w 1888662"/>
              <a:gd name="connsiteY2" fmla="*/ 3620176 h 3620176"/>
              <a:gd name="connsiteX3" fmla="*/ 0 w 1888662"/>
              <a:gd name="connsiteY3" fmla="*/ 353732 h 3620176"/>
              <a:gd name="connsiteX4" fmla="*/ 615055 w 1888662"/>
              <a:gd name="connsiteY4" fmla="*/ 0 h 362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8662" h="3620176">
                <a:moveTo>
                  <a:pt x="1888662" y="0"/>
                </a:moveTo>
                <a:lnTo>
                  <a:pt x="1888662" y="3614393"/>
                </a:lnTo>
                <a:lnTo>
                  <a:pt x="1878606" y="3620176"/>
                </a:lnTo>
                <a:lnTo>
                  <a:pt x="0" y="353732"/>
                </a:lnTo>
                <a:lnTo>
                  <a:pt x="615055" y="0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 userDrawn="1"/>
        </p:nvSpPr>
        <p:spPr>
          <a:xfrm>
            <a:off x="71603" y="352588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rgbClr val="172073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rgbClr val="172073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图片 25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9" name="图片 258"/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975" b="24729"/>
          <a:stretch>
            <a:fillRect/>
          </a:stretch>
        </p:blipFill>
        <p:spPr>
          <a:xfrm rot="17994251">
            <a:off x="9055249" y="-1436692"/>
            <a:ext cx="3412307" cy="5164245"/>
          </a:xfrm>
          <a:custGeom>
            <a:avLst/>
            <a:gdLst>
              <a:gd name="connsiteX0" fmla="*/ 1542471 w 3412307"/>
              <a:gd name="connsiteY0" fmla="*/ 0 h 5164245"/>
              <a:gd name="connsiteX1" fmla="*/ 3412307 w 3412307"/>
              <a:gd name="connsiteY1" fmla="*/ 3251196 h 5164245"/>
              <a:gd name="connsiteX2" fmla="*/ 85974 w 3412307"/>
              <a:gd name="connsiteY2" fmla="*/ 5164245 h 5164245"/>
              <a:gd name="connsiteX3" fmla="*/ 0 w 3412307"/>
              <a:gd name="connsiteY3" fmla="*/ 5014758 h 5164245"/>
              <a:gd name="connsiteX4" fmla="*/ 0 w 3412307"/>
              <a:gd name="connsiteY4" fmla="*/ 0 h 516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307" h="5164245">
                <a:moveTo>
                  <a:pt x="1542471" y="0"/>
                </a:moveTo>
                <a:lnTo>
                  <a:pt x="3412307" y="3251196"/>
                </a:lnTo>
                <a:lnTo>
                  <a:pt x="85974" y="5164245"/>
                </a:lnTo>
                <a:lnTo>
                  <a:pt x="0" y="501475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 userDrawn="1"/>
        </p:nvSpPr>
        <p:spPr>
          <a:xfrm>
            <a:off x="119136" y="293595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 userDrawn="1"/>
        </p:nvSpPr>
        <p:spPr>
          <a:xfrm>
            <a:off x="119136" y="293595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.sv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89760" y="2268220"/>
            <a:ext cx="8412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>
                <a:latin typeface="+mn-ea"/>
                <a:cs typeface="+mn-ea"/>
                <a:sym typeface="+mn-lt"/>
              </a:rPr>
              <a:t>餐厅新项目设计思路</a:t>
            </a:r>
            <a:endParaRPr lang="zh-CN" altLang="en-US" sz="7200"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09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任务、挑战、成就设计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3395" y="1028700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任务（原麦格的农场小镇的挑战）：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奖励宝箱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金币。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无限刷新。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有限时任务和非限时任务两种，给玩家带来节奏变化。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395" y="2596515"/>
            <a:ext cx="9756775" cy="2368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挑战（代替麦格的农场小镇的每日任务）：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限时挑战获取分数。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挑战内容固定为规定时间内出售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XX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个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XX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类型商品，得分只与商品等级和数量挂钩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每天可以重复尝试多次，每天取最高一次得分。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奖励为宝箱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金币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稀有宝箱分数。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稀有宝箱分数可兑换稀有宝箱。通常需要很多天才能兑换一个。需要较高的肝度和较高的卡牌等级。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395" y="5164455"/>
            <a:ext cx="9756775" cy="11372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成就：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大大减少成就数量，大大提高成就难度和奖励，奖励设计为永久增益。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08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游戏目标体系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29895" y="994410"/>
          <a:ext cx="11232515" cy="5815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830"/>
                <a:gridCol w="4788535"/>
                <a:gridCol w="2062480"/>
                <a:gridCol w="1141730"/>
              </a:tblGrid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目的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目标期限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店铺升级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解锁更高级的菜、顾客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解锁店铺技能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前期：短期目标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后期：长期目标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无限任务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获得宝箱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短期目标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每日挑战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获得宝箱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稀有宝箱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宝箱：中期目标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稀有：长期目标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成就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解锁更高级的增益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长期目标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会员收入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获得金币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中期目标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商店技能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获得一次性的强化激励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短期目标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签到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金币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钻石等小奖励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中期目标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菜品制作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获得更多的菜品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短期目标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招揽能量恢复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获得更多的顾客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短期目标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开宝箱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获得更多的卡牌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短期目标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中期目标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图表 16" descr="e7d195523061f1c0214d268728035a112e1f1a63855fa0d5B3BC3571FB2346650E40B27C71D4ADB669896543E409C0762562804D99F14164E036E91A4D200FB459B9C67F1066513BDCC2663F2655ED5AA9618F765BE8607DCDB09562FAFA4232570E2E28D39E1B618081BD5977B4E543F72C741DF89EB4AA9CD95725188D909F84E0E92DFCBBB76E"/>
          <p:cNvGraphicFramePr/>
          <p:nvPr/>
        </p:nvGraphicFramePr>
        <p:xfrm>
          <a:off x="688491" y="1571254"/>
          <a:ext cx="6986165" cy="4173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-10886" y="80983"/>
            <a:ext cx="4461517" cy="780635"/>
            <a:chOff x="-10886" y="80983"/>
            <a:chExt cx="4461517" cy="780635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02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0886" y="805013"/>
              <a:ext cx="990600" cy="21600"/>
            </a:xfrm>
            <a:prstGeom prst="rect">
              <a:avLst/>
            </a:prstGeom>
            <a:solidFill>
              <a:srgbClr val="8C9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79714" y="80983"/>
              <a:ext cx="3470917" cy="749857"/>
              <a:chOff x="979714" y="80983"/>
              <a:chExt cx="3470917" cy="749857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979714" y="80983"/>
                <a:ext cx="3470917" cy="52322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zh-CN" altLang="en-US" sz="2800">
                    <a:sym typeface="汉仪雅酷黑 55W" panose="020B0504020202020204" pitchFamily="34" charset="-122"/>
                  </a:rPr>
                  <a:t>业绩数据分析</a:t>
                </a:r>
                <a:endParaRPr lang="zh-CN" altLang="en-US" sz="2800" dirty="0"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79714" y="492286"/>
                <a:ext cx="2542944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en-US" altLang="zh-CN" sz="1600">
                    <a:sym typeface="汉仪雅酷黑 55W" panose="020B0504020202020204" pitchFamily="34" charset="-122"/>
                  </a:rPr>
                  <a:t>Performance data analysis</a:t>
                </a:r>
                <a:endParaRPr lang="en-US" altLang="zh-CN" sz="1600">
                  <a:sym typeface="汉仪雅酷黑 55W" panose="020B0504020202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782232" y="3848602"/>
            <a:ext cx="3513297" cy="1280160"/>
            <a:chOff x="7782233" y="4551381"/>
            <a:chExt cx="3513297" cy="1280160"/>
          </a:xfrm>
        </p:grpSpPr>
        <p:sp>
          <p:nvSpPr>
            <p:cNvPr id="19" name="矩形 18"/>
            <p:cNvSpPr/>
            <p:nvPr/>
          </p:nvSpPr>
          <p:spPr>
            <a:xfrm>
              <a:off x="7782233" y="4551381"/>
              <a:ext cx="3513297" cy="1280160"/>
            </a:xfrm>
            <a:prstGeom prst="rect">
              <a:avLst/>
            </a:pr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60675" y="4666367"/>
              <a:ext cx="3156412" cy="1111202"/>
              <a:chOff x="416823" y="5544799"/>
              <a:chExt cx="3156412" cy="111120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16823" y="5964401"/>
                <a:ext cx="3156412" cy="691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9000"/>
                  </a:lnSpc>
                </a:pPr>
                <a:r>
                  <a:rPr lang="zh-CN" altLang="en-US" sz="1600">
                    <a:solidFill>
                      <a:schemeClr val="bg1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  <a:sym typeface="汉仪雅酷黑 55W" panose="020B0504020202020204" pitchFamily="34" charset="-122"/>
                  </a:rPr>
                  <a:t>点击输入简要文字解说，简洁精准的解说所提炼的核心概念。</a:t>
                </a:r>
                <a:endParaRPr lang="zh-CN" altLang="en-US" sz="1600" dirty="0">
                  <a:solidFill>
                    <a:schemeClr val="bg1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416823" y="5544799"/>
                <a:ext cx="2132740" cy="42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9000"/>
                  </a:lnSpc>
                </a:pPr>
                <a:r>
                  <a:rPr lang="zh-CN" altLang="en-US">
                    <a:solidFill>
                      <a:schemeClr val="bg1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  <a:sym typeface="汉仪雅酷黑 55W" panose="020B0504020202020204" pitchFamily="34" charset="-122"/>
                  </a:rPr>
                  <a:t>点击输入标题</a:t>
                </a:r>
                <a:endParaRPr lang="zh-CN" altLang="en-US" dirty="0">
                  <a:solidFill>
                    <a:schemeClr val="bg1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782232" y="2148840"/>
            <a:ext cx="3513297" cy="1280160"/>
            <a:chOff x="7782233" y="3147059"/>
            <a:chExt cx="3513297" cy="1280160"/>
          </a:xfrm>
        </p:grpSpPr>
        <p:sp>
          <p:nvSpPr>
            <p:cNvPr id="24" name="矩形 23"/>
            <p:cNvSpPr/>
            <p:nvPr/>
          </p:nvSpPr>
          <p:spPr>
            <a:xfrm>
              <a:off x="7782233" y="3147059"/>
              <a:ext cx="3513297" cy="1280160"/>
            </a:xfrm>
            <a:prstGeom prst="rect">
              <a:avLst/>
            </a:prstGeom>
            <a:solidFill>
              <a:srgbClr val="C2C8F2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960675" y="3261769"/>
              <a:ext cx="3156412" cy="1111202"/>
              <a:chOff x="416823" y="5544799"/>
              <a:chExt cx="3156412" cy="111120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16823" y="5964401"/>
                <a:ext cx="3156412" cy="691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9000"/>
                  </a:lnSpc>
                </a:pPr>
                <a:r>
                  <a:rPr lang="zh-CN" altLang="en-US" sz="1600">
                    <a:solidFill>
                      <a:schemeClr val="bg1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  <a:sym typeface="汉仪雅酷黑 55W" panose="020B0504020202020204" pitchFamily="34" charset="-122"/>
                  </a:rPr>
                  <a:t>点击输入简要文字解说，简洁精准的解说所提炼的核心概念。</a:t>
                </a:r>
                <a:endParaRPr lang="zh-CN" altLang="en-US" sz="1600" dirty="0">
                  <a:solidFill>
                    <a:schemeClr val="bg1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416823" y="5544799"/>
                <a:ext cx="2132740" cy="42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9000"/>
                  </a:lnSpc>
                </a:pPr>
                <a:r>
                  <a:rPr lang="zh-CN" altLang="en-US">
                    <a:solidFill>
                      <a:schemeClr val="bg1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  <a:sym typeface="汉仪雅酷黑 55W" panose="020B0504020202020204" pitchFamily="34" charset="-122"/>
                  </a:rPr>
                  <a:t>点击输入标题</a:t>
                </a:r>
                <a:endParaRPr lang="zh-CN" altLang="en-US" dirty="0">
                  <a:solidFill>
                    <a:schemeClr val="bg1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886" y="80983"/>
            <a:ext cx="4461517" cy="780635"/>
            <a:chOff x="-10886" y="80983"/>
            <a:chExt cx="4461517" cy="780635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02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0886" y="805013"/>
              <a:ext cx="990600" cy="21600"/>
            </a:xfrm>
            <a:prstGeom prst="rect">
              <a:avLst/>
            </a:prstGeom>
            <a:solidFill>
              <a:srgbClr val="8C9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79714" y="80983"/>
              <a:ext cx="3470917" cy="749857"/>
              <a:chOff x="979714" y="80983"/>
              <a:chExt cx="3470917" cy="749857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79714" y="80983"/>
                <a:ext cx="3470917" cy="52322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zh-CN" altLang="en-US" sz="2800">
                    <a:sym typeface="汉仪雅酷黑 55W" panose="020B0504020202020204" pitchFamily="34" charset="-122"/>
                  </a:rPr>
                  <a:t>业绩数据分析</a:t>
                </a:r>
                <a:endParaRPr lang="zh-CN" altLang="en-US" sz="2800" dirty="0"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979714" y="492286"/>
                <a:ext cx="2542944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en-US" altLang="zh-CN" sz="1600">
                    <a:sym typeface="汉仪雅酷黑 55W" panose="020B0504020202020204" pitchFamily="34" charset="-122"/>
                  </a:rPr>
                  <a:t>Performance data analysis</a:t>
                </a:r>
                <a:endParaRPr lang="en-US" altLang="zh-CN" sz="1600">
                  <a:sym typeface="汉仪雅酷黑 55W" panose="020B0504020202020204" pitchFamily="34" charset="-122"/>
                </a:endParaRPr>
              </a:p>
            </p:txBody>
          </p:sp>
        </p:grpSp>
      </p:grpSp>
      <p:graphicFrame>
        <p:nvGraphicFramePr>
          <p:cNvPr id="33" name="图表 32"/>
          <p:cNvGraphicFramePr/>
          <p:nvPr/>
        </p:nvGraphicFramePr>
        <p:xfrm>
          <a:off x="545477" y="3167038"/>
          <a:ext cx="4832065" cy="267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4" name="图表 33"/>
          <p:cNvGraphicFramePr/>
          <p:nvPr/>
        </p:nvGraphicFramePr>
        <p:xfrm>
          <a:off x="6814458" y="3167038"/>
          <a:ext cx="4832065" cy="267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5" name="组合 34"/>
          <p:cNvGrpSpPr/>
          <p:nvPr/>
        </p:nvGrpSpPr>
        <p:grpSpPr>
          <a:xfrm>
            <a:off x="5684669" y="3320142"/>
            <a:ext cx="780983" cy="2112926"/>
            <a:chOff x="5684669" y="3646714"/>
            <a:chExt cx="780983" cy="2112926"/>
          </a:xfrm>
        </p:grpSpPr>
        <p:sp>
          <p:nvSpPr>
            <p:cNvPr id="36" name="文本框 35"/>
            <p:cNvSpPr txBox="1"/>
            <p:nvPr/>
          </p:nvSpPr>
          <p:spPr>
            <a:xfrm>
              <a:off x="5684669" y="3646714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类别</a:t>
              </a:r>
              <a:r>
                <a:rPr lang="en-US" altLang="zh-CN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01</a:t>
              </a:r>
              <a:endPara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684669" y="4533900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类别</a:t>
              </a:r>
              <a:r>
                <a:rPr lang="en-US" altLang="zh-CN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03</a:t>
              </a:r>
              <a:endPara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684669" y="4977493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类别</a:t>
              </a:r>
              <a:r>
                <a:rPr lang="en-US" altLang="zh-CN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04</a:t>
              </a:r>
              <a:endPara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684669" y="4090307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类别</a:t>
              </a:r>
              <a:r>
                <a:rPr lang="en-US" altLang="zh-CN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02</a:t>
              </a:r>
              <a:endPara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684669" y="5421086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类别</a:t>
              </a:r>
              <a:r>
                <a:rPr lang="en-US" altLang="zh-CN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05</a:t>
              </a:r>
              <a:endPara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814458" y="1673089"/>
            <a:ext cx="3747665" cy="1276503"/>
            <a:chOff x="6321621" y="2067991"/>
            <a:chExt cx="3747665" cy="1276503"/>
          </a:xfrm>
        </p:grpSpPr>
        <p:sp>
          <p:nvSpPr>
            <p:cNvPr id="42" name="文本框 41"/>
            <p:cNvSpPr txBox="1"/>
            <p:nvPr/>
          </p:nvSpPr>
          <p:spPr>
            <a:xfrm>
              <a:off x="6321621" y="2067991"/>
              <a:ext cx="2241465" cy="4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9000"/>
                </a:lnSpc>
              </a:pPr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点击输入标题</a:t>
              </a:r>
              <a:endParaRPr lang="zh-CN" altLang="en-US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321622" y="2437323"/>
              <a:ext cx="3747664" cy="90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9000"/>
                </a:lnSpc>
              </a:pPr>
              <a:r>
                <a:rPr lang="zh-CN" altLang="en-US" sz="14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点击输入简要文字解说，解说文字尽量概括精炼，不用多余的文字修饰，简洁精准的解说所提炼的核心概念。</a:t>
              </a:r>
              <a:endParaRPr lang="zh-CN" altLang="en-US" sz="14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29878" y="1673089"/>
            <a:ext cx="3747664" cy="1276503"/>
            <a:chOff x="1629878" y="1999661"/>
            <a:chExt cx="3747664" cy="1276503"/>
          </a:xfrm>
        </p:grpSpPr>
        <p:sp>
          <p:nvSpPr>
            <p:cNvPr id="45" name="文本框 44"/>
            <p:cNvSpPr txBox="1"/>
            <p:nvPr/>
          </p:nvSpPr>
          <p:spPr>
            <a:xfrm>
              <a:off x="3136077" y="1999661"/>
              <a:ext cx="2241465" cy="4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9000"/>
                </a:lnSpc>
              </a:pPr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点击输入标题</a:t>
              </a:r>
              <a:endParaRPr lang="zh-CN" altLang="en-US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629878" y="2368993"/>
              <a:ext cx="3747664" cy="90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9000"/>
                </a:lnSpc>
              </a:pPr>
              <a:r>
                <a:rPr lang="zh-CN" altLang="en-US" sz="14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点击输入简要文字解说，解说文字尽量概括精炼，不用多余的文字修饰，简洁精准的解说所提炼的核心概念。</a:t>
              </a:r>
              <a:endParaRPr lang="zh-CN" altLang="en-US" sz="14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66325" y="2815972"/>
            <a:ext cx="5349541" cy="1339448"/>
            <a:chOff x="4566325" y="2815972"/>
            <a:chExt cx="5349541" cy="1339448"/>
          </a:xfrm>
        </p:grpSpPr>
        <p:sp>
          <p:nvSpPr>
            <p:cNvPr id="3" name="文本框 2"/>
            <p:cNvSpPr txBox="1"/>
            <p:nvPr/>
          </p:nvSpPr>
          <p:spPr>
            <a:xfrm>
              <a:off x="4566325" y="2815972"/>
              <a:ext cx="53495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思源黑体 CN Light" panose="020B0300000000000000" pitchFamily="34" charset="-122"/>
                </a:rPr>
                <a:t>问 题 解 决 措 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思源黑体 CN Light" panose="020B03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66325" y="3632200"/>
              <a:ext cx="37978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50000"/>
                    </a:schemeClr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思源黑体 CN Light" panose="020B0300000000000000" pitchFamily="34" charset="-122"/>
                </a:rPr>
                <a:t>Problem solving measures</a:t>
              </a:r>
              <a:endParaRPr lang="en-US" altLang="zh-CN" sz="2800" dirty="0">
                <a:solidFill>
                  <a:schemeClr val="bg2">
                    <a:lumMod val="50000"/>
                  </a:scheme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思源黑体 CN Light" panose="020B03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152687" y="1545021"/>
            <a:ext cx="12314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/>
              <a:t>03</a:t>
            </a:r>
            <a:endParaRPr lang="zh-CN" altLang="en-US" sz="9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flipV="1">
            <a:off x="1016000" y="1353534"/>
            <a:ext cx="2730500" cy="2075466"/>
          </a:xfrm>
          <a:custGeom>
            <a:avLst/>
            <a:gdLst>
              <a:gd name="connsiteX0" fmla="*/ 118539 w 2730500"/>
              <a:gd name="connsiteY0" fmla="*/ 2075466 h 2075466"/>
              <a:gd name="connsiteX1" fmla="*/ 2611961 w 2730500"/>
              <a:gd name="connsiteY1" fmla="*/ 2075466 h 2075466"/>
              <a:gd name="connsiteX2" fmla="*/ 2730500 w 2730500"/>
              <a:gd name="connsiteY2" fmla="*/ 1956927 h 2075466"/>
              <a:gd name="connsiteX3" fmla="*/ 2730500 w 2730500"/>
              <a:gd name="connsiteY3" fmla="*/ 416005 h 2075466"/>
              <a:gd name="connsiteX4" fmla="*/ 2611961 w 2730500"/>
              <a:gd name="connsiteY4" fmla="*/ 297466 h 2075466"/>
              <a:gd name="connsiteX5" fmla="*/ 1594547 w 2730500"/>
              <a:gd name="connsiteY5" fmla="*/ 297466 h 2075466"/>
              <a:gd name="connsiteX6" fmla="*/ 1365250 w 2730500"/>
              <a:gd name="connsiteY6" fmla="*/ 0 h 2075466"/>
              <a:gd name="connsiteX7" fmla="*/ 1135953 w 2730500"/>
              <a:gd name="connsiteY7" fmla="*/ 297466 h 2075466"/>
              <a:gd name="connsiteX8" fmla="*/ 118539 w 2730500"/>
              <a:gd name="connsiteY8" fmla="*/ 297466 h 2075466"/>
              <a:gd name="connsiteX9" fmla="*/ 0 w 2730500"/>
              <a:gd name="connsiteY9" fmla="*/ 416005 h 2075466"/>
              <a:gd name="connsiteX10" fmla="*/ 0 w 2730500"/>
              <a:gd name="connsiteY10" fmla="*/ 1956927 h 2075466"/>
              <a:gd name="connsiteX11" fmla="*/ 118539 w 2730500"/>
              <a:gd name="connsiteY11" fmla="*/ 2075466 h 207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075466">
                <a:moveTo>
                  <a:pt x="118539" y="2075466"/>
                </a:moveTo>
                <a:lnTo>
                  <a:pt x="2611961" y="2075466"/>
                </a:lnTo>
                <a:cubicBezTo>
                  <a:pt x="2677428" y="2075466"/>
                  <a:pt x="2730500" y="2022394"/>
                  <a:pt x="2730500" y="1956927"/>
                </a:cubicBezTo>
                <a:lnTo>
                  <a:pt x="2730500" y="416005"/>
                </a:lnTo>
                <a:cubicBezTo>
                  <a:pt x="2730500" y="350538"/>
                  <a:pt x="2677428" y="297466"/>
                  <a:pt x="2611961" y="297466"/>
                </a:cubicBezTo>
                <a:lnTo>
                  <a:pt x="1594547" y="297466"/>
                </a:lnTo>
                <a:lnTo>
                  <a:pt x="1365250" y="0"/>
                </a:lnTo>
                <a:lnTo>
                  <a:pt x="1135953" y="297466"/>
                </a:lnTo>
                <a:lnTo>
                  <a:pt x="118539" y="297466"/>
                </a:lnTo>
                <a:cubicBezTo>
                  <a:pt x="53072" y="297466"/>
                  <a:pt x="0" y="350538"/>
                  <a:pt x="0" y="416005"/>
                </a:cubicBezTo>
                <a:lnTo>
                  <a:pt x="0" y="1956927"/>
                </a:lnTo>
                <a:cubicBezTo>
                  <a:pt x="0" y="2022394"/>
                  <a:pt x="53072" y="2075466"/>
                  <a:pt x="118539" y="2075466"/>
                </a:cubicBezTo>
                <a:close/>
              </a:path>
            </a:pathLst>
          </a:custGeom>
          <a:solidFill>
            <a:srgbClr val="C2C8F2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4730750" y="3868134"/>
            <a:ext cx="2730500" cy="2075466"/>
          </a:xfrm>
          <a:custGeom>
            <a:avLst/>
            <a:gdLst>
              <a:gd name="connsiteX0" fmla="*/ 118539 w 2730500"/>
              <a:gd name="connsiteY0" fmla="*/ 2075466 h 2075466"/>
              <a:gd name="connsiteX1" fmla="*/ 2611961 w 2730500"/>
              <a:gd name="connsiteY1" fmla="*/ 2075466 h 2075466"/>
              <a:gd name="connsiteX2" fmla="*/ 2730500 w 2730500"/>
              <a:gd name="connsiteY2" fmla="*/ 1956927 h 2075466"/>
              <a:gd name="connsiteX3" fmla="*/ 2730500 w 2730500"/>
              <a:gd name="connsiteY3" fmla="*/ 416005 h 2075466"/>
              <a:gd name="connsiteX4" fmla="*/ 2611961 w 2730500"/>
              <a:gd name="connsiteY4" fmla="*/ 297466 h 2075466"/>
              <a:gd name="connsiteX5" fmla="*/ 1594547 w 2730500"/>
              <a:gd name="connsiteY5" fmla="*/ 297466 h 2075466"/>
              <a:gd name="connsiteX6" fmla="*/ 1365250 w 2730500"/>
              <a:gd name="connsiteY6" fmla="*/ 0 h 2075466"/>
              <a:gd name="connsiteX7" fmla="*/ 1135953 w 2730500"/>
              <a:gd name="connsiteY7" fmla="*/ 297466 h 2075466"/>
              <a:gd name="connsiteX8" fmla="*/ 118539 w 2730500"/>
              <a:gd name="connsiteY8" fmla="*/ 297466 h 2075466"/>
              <a:gd name="connsiteX9" fmla="*/ 0 w 2730500"/>
              <a:gd name="connsiteY9" fmla="*/ 416005 h 2075466"/>
              <a:gd name="connsiteX10" fmla="*/ 0 w 2730500"/>
              <a:gd name="connsiteY10" fmla="*/ 1956927 h 2075466"/>
              <a:gd name="connsiteX11" fmla="*/ 118539 w 2730500"/>
              <a:gd name="connsiteY11" fmla="*/ 2075466 h 207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075466">
                <a:moveTo>
                  <a:pt x="118539" y="2075466"/>
                </a:moveTo>
                <a:lnTo>
                  <a:pt x="2611961" y="2075466"/>
                </a:lnTo>
                <a:cubicBezTo>
                  <a:pt x="2677428" y="2075466"/>
                  <a:pt x="2730500" y="2022394"/>
                  <a:pt x="2730500" y="1956927"/>
                </a:cubicBezTo>
                <a:lnTo>
                  <a:pt x="2730500" y="416005"/>
                </a:lnTo>
                <a:cubicBezTo>
                  <a:pt x="2730500" y="350538"/>
                  <a:pt x="2677428" y="297466"/>
                  <a:pt x="2611961" y="297466"/>
                </a:cubicBezTo>
                <a:lnTo>
                  <a:pt x="1594547" y="297466"/>
                </a:lnTo>
                <a:lnTo>
                  <a:pt x="1365250" y="0"/>
                </a:lnTo>
                <a:lnTo>
                  <a:pt x="1135953" y="297466"/>
                </a:lnTo>
                <a:lnTo>
                  <a:pt x="118539" y="297466"/>
                </a:lnTo>
                <a:cubicBezTo>
                  <a:pt x="53072" y="297466"/>
                  <a:pt x="0" y="350538"/>
                  <a:pt x="0" y="416005"/>
                </a:cubicBezTo>
                <a:lnTo>
                  <a:pt x="0" y="1956927"/>
                </a:lnTo>
                <a:cubicBezTo>
                  <a:pt x="0" y="2022394"/>
                  <a:pt x="53072" y="2075466"/>
                  <a:pt x="118539" y="2075466"/>
                </a:cubicBezTo>
                <a:close/>
              </a:path>
            </a:pathLst>
          </a:custGeom>
          <a:solidFill>
            <a:srgbClr val="E6BECF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flipV="1">
            <a:off x="8445500" y="1353534"/>
            <a:ext cx="2730500" cy="2075466"/>
          </a:xfrm>
          <a:custGeom>
            <a:avLst/>
            <a:gdLst>
              <a:gd name="connsiteX0" fmla="*/ 118539 w 2730500"/>
              <a:gd name="connsiteY0" fmla="*/ 2075466 h 2075466"/>
              <a:gd name="connsiteX1" fmla="*/ 2611961 w 2730500"/>
              <a:gd name="connsiteY1" fmla="*/ 2075466 h 2075466"/>
              <a:gd name="connsiteX2" fmla="*/ 2730500 w 2730500"/>
              <a:gd name="connsiteY2" fmla="*/ 1956927 h 2075466"/>
              <a:gd name="connsiteX3" fmla="*/ 2730500 w 2730500"/>
              <a:gd name="connsiteY3" fmla="*/ 416005 h 2075466"/>
              <a:gd name="connsiteX4" fmla="*/ 2611961 w 2730500"/>
              <a:gd name="connsiteY4" fmla="*/ 297466 h 2075466"/>
              <a:gd name="connsiteX5" fmla="*/ 1594547 w 2730500"/>
              <a:gd name="connsiteY5" fmla="*/ 297466 h 2075466"/>
              <a:gd name="connsiteX6" fmla="*/ 1365250 w 2730500"/>
              <a:gd name="connsiteY6" fmla="*/ 0 h 2075466"/>
              <a:gd name="connsiteX7" fmla="*/ 1135953 w 2730500"/>
              <a:gd name="connsiteY7" fmla="*/ 297466 h 2075466"/>
              <a:gd name="connsiteX8" fmla="*/ 118539 w 2730500"/>
              <a:gd name="connsiteY8" fmla="*/ 297466 h 2075466"/>
              <a:gd name="connsiteX9" fmla="*/ 0 w 2730500"/>
              <a:gd name="connsiteY9" fmla="*/ 416005 h 2075466"/>
              <a:gd name="connsiteX10" fmla="*/ 0 w 2730500"/>
              <a:gd name="connsiteY10" fmla="*/ 1956927 h 2075466"/>
              <a:gd name="connsiteX11" fmla="*/ 118539 w 2730500"/>
              <a:gd name="connsiteY11" fmla="*/ 2075466 h 207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075466">
                <a:moveTo>
                  <a:pt x="118539" y="2075466"/>
                </a:moveTo>
                <a:lnTo>
                  <a:pt x="2611961" y="2075466"/>
                </a:lnTo>
                <a:cubicBezTo>
                  <a:pt x="2677428" y="2075466"/>
                  <a:pt x="2730500" y="2022394"/>
                  <a:pt x="2730500" y="1956927"/>
                </a:cubicBezTo>
                <a:lnTo>
                  <a:pt x="2730500" y="416005"/>
                </a:lnTo>
                <a:cubicBezTo>
                  <a:pt x="2730500" y="350538"/>
                  <a:pt x="2677428" y="297466"/>
                  <a:pt x="2611961" y="297466"/>
                </a:cubicBezTo>
                <a:lnTo>
                  <a:pt x="1594547" y="297466"/>
                </a:lnTo>
                <a:lnTo>
                  <a:pt x="1365250" y="0"/>
                </a:lnTo>
                <a:lnTo>
                  <a:pt x="1135953" y="297466"/>
                </a:lnTo>
                <a:lnTo>
                  <a:pt x="118539" y="297466"/>
                </a:lnTo>
                <a:cubicBezTo>
                  <a:pt x="53072" y="297466"/>
                  <a:pt x="0" y="350538"/>
                  <a:pt x="0" y="416005"/>
                </a:cubicBezTo>
                <a:lnTo>
                  <a:pt x="0" y="1956927"/>
                </a:lnTo>
                <a:cubicBezTo>
                  <a:pt x="0" y="2022394"/>
                  <a:pt x="53072" y="2075466"/>
                  <a:pt x="118539" y="2075466"/>
                </a:cubicBezTo>
                <a:close/>
              </a:path>
            </a:pathLst>
          </a:custGeom>
          <a:solidFill>
            <a:srgbClr val="C2C8F2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pic>
        <p:nvPicPr>
          <p:cNvPr id="21" name="图片 20" descr="微笑的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1353534"/>
            <a:ext cx="2501900" cy="2120900"/>
          </a:xfrm>
          <a:prstGeom prst="roundRect">
            <a:avLst>
              <a:gd name="adj" fmla="val 5290"/>
            </a:avLst>
          </a:prstGeom>
          <a:effectLst>
            <a:outerShdw blurRad="444500" dist="152400" dir="2700000" sx="102000" sy="102000" algn="tl" rotWithShape="0">
              <a:prstClr val="black">
                <a:alpha val="12000"/>
              </a:prstClr>
            </a:outerShdw>
          </a:effectLst>
        </p:spPr>
      </p:pic>
      <p:pic>
        <p:nvPicPr>
          <p:cNvPr id="22" name="图片 21" descr="人微笑的头像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3771257"/>
            <a:ext cx="2495550" cy="2124075"/>
          </a:xfrm>
          <a:prstGeom prst="roundRect">
            <a:avLst>
              <a:gd name="adj" fmla="val 7101"/>
            </a:avLst>
          </a:prstGeom>
          <a:effectLst>
            <a:outerShdw blurRad="444500" dist="152400" dir="2700000" sx="102000" sy="102000" algn="tl" rotWithShape="0">
              <a:prstClr val="black">
                <a:alpha val="12000"/>
              </a:prstClr>
            </a:outerShdw>
          </a:effectLst>
        </p:spPr>
      </p:pic>
      <p:pic>
        <p:nvPicPr>
          <p:cNvPr id="23" name="图片 22" descr="微笑的女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00" y="3802233"/>
            <a:ext cx="2501900" cy="2120900"/>
          </a:xfrm>
          <a:prstGeom prst="roundRect">
            <a:avLst>
              <a:gd name="adj" fmla="val 8284"/>
            </a:avLst>
          </a:prstGeom>
          <a:effectLst>
            <a:outerShdw blurRad="444500" dist="152400" dir="2700000" sx="102000" sy="102000" algn="tl" rotWithShape="0">
              <a:prstClr val="black">
                <a:alpha val="12000"/>
              </a:prstClr>
            </a:outerShdw>
          </a:effectLst>
        </p:spPr>
      </p:pic>
      <p:grpSp>
        <p:nvGrpSpPr>
          <p:cNvPr id="24" name="组合 23"/>
          <p:cNvGrpSpPr/>
          <p:nvPr/>
        </p:nvGrpSpPr>
        <p:grpSpPr>
          <a:xfrm>
            <a:off x="4728340" y="4569381"/>
            <a:ext cx="2740035" cy="942202"/>
            <a:chOff x="416822" y="5648845"/>
            <a:chExt cx="2740035" cy="942202"/>
          </a:xfrm>
        </p:grpSpPr>
        <p:sp>
          <p:nvSpPr>
            <p:cNvPr id="25" name="文本框 24"/>
            <p:cNvSpPr txBox="1"/>
            <p:nvPr/>
          </p:nvSpPr>
          <p:spPr>
            <a:xfrm>
              <a:off x="416822" y="5964401"/>
              <a:ext cx="2740035" cy="626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9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+mn-ea"/>
                  <a:sym typeface="汉仪雅酷黑 55W" panose="020B0504020202020204" pitchFamily="34" charset="-122"/>
                </a:rPr>
                <a:t>点击输入简要文字解说，简洁精准的解说所提炼的核心概念。</a:t>
              </a:r>
              <a:endParaRPr lang="zh-CN" altLang="en-US" sz="14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0469" y="5648845"/>
              <a:ext cx="2132740" cy="388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9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+mn-ea"/>
                  <a:sym typeface="汉仪雅酷黑 55W" panose="020B0504020202020204" pitchFamily="34" charset="-122"/>
                </a:rPr>
                <a:t>点击输入标题</a:t>
              </a:r>
              <a:endParaRPr lang="zh-CN" altLang="en-US" sz="16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汉仪雅酷黑 55W" panose="020B0504020202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06465" y="1762681"/>
            <a:ext cx="2740035" cy="942202"/>
            <a:chOff x="416822" y="5648845"/>
            <a:chExt cx="2740035" cy="942202"/>
          </a:xfrm>
        </p:grpSpPr>
        <p:sp>
          <p:nvSpPr>
            <p:cNvPr id="28" name="文本框 27"/>
            <p:cNvSpPr txBox="1"/>
            <p:nvPr/>
          </p:nvSpPr>
          <p:spPr>
            <a:xfrm>
              <a:off x="416822" y="5964401"/>
              <a:ext cx="2740035" cy="626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9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+mn-ea"/>
                  <a:sym typeface="汉仪雅酷黑 55W" panose="020B0504020202020204" pitchFamily="34" charset="-122"/>
                </a:rPr>
                <a:t>点击输入简要文字解说，简洁精准的解说所提炼的核心概念。</a:t>
              </a:r>
              <a:endParaRPr lang="zh-CN" altLang="en-US" sz="14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20469" y="5648845"/>
              <a:ext cx="2132740" cy="388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9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+mn-ea"/>
                  <a:sym typeface="汉仪雅酷黑 55W" panose="020B0504020202020204" pitchFamily="34" charset="-122"/>
                </a:rPr>
                <a:t>点击输入标题</a:t>
              </a:r>
              <a:endParaRPr lang="zh-CN" altLang="en-US" sz="16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汉仪雅酷黑 55W" panose="020B0504020202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445500" y="1762681"/>
            <a:ext cx="2740035" cy="942202"/>
            <a:chOff x="416822" y="5648845"/>
            <a:chExt cx="2740035" cy="942202"/>
          </a:xfrm>
        </p:grpSpPr>
        <p:sp>
          <p:nvSpPr>
            <p:cNvPr id="31" name="文本框 30"/>
            <p:cNvSpPr txBox="1"/>
            <p:nvPr/>
          </p:nvSpPr>
          <p:spPr>
            <a:xfrm>
              <a:off x="416822" y="5964401"/>
              <a:ext cx="2740035" cy="626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9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+mn-ea"/>
                  <a:sym typeface="汉仪雅酷黑 55W" panose="020B0504020202020204" pitchFamily="34" charset="-122"/>
                </a:rPr>
                <a:t>点击输入简要文字解说，简洁精准的解说所提炼的核心概念。</a:t>
              </a:r>
              <a:endParaRPr lang="zh-CN" altLang="en-US" sz="14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20469" y="5648845"/>
              <a:ext cx="2132740" cy="388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9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+mn-ea"/>
                  <a:sym typeface="汉仪雅酷黑 55W" panose="020B0504020202020204" pitchFamily="34" charset="-122"/>
                </a:rPr>
                <a:t>点击输入标题</a:t>
              </a:r>
              <a:endParaRPr lang="zh-CN" altLang="en-US" sz="16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汉仪雅酷黑 55W" panose="020B0504020202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10886" y="80983"/>
            <a:ext cx="4461517" cy="780635"/>
            <a:chOff x="-10886" y="80983"/>
            <a:chExt cx="4461517" cy="780635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03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0886" y="805013"/>
              <a:ext cx="990600" cy="21600"/>
            </a:xfrm>
            <a:prstGeom prst="rect">
              <a:avLst/>
            </a:prstGeom>
            <a:solidFill>
              <a:srgbClr val="8C9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79714" y="80983"/>
              <a:ext cx="3470917" cy="749857"/>
              <a:chOff x="979714" y="80983"/>
              <a:chExt cx="3470917" cy="749857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979714" y="80983"/>
                <a:ext cx="3470917" cy="52322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zh-CN" altLang="en-US" sz="2800">
                    <a:sym typeface="汉仪雅酷黑 55W" panose="020B0504020202020204" pitchFamily="34" charset="-122"/>
                  </a:rPr>
                  <a:t>问题解决措施</a:t>
                </a:r>
                <a:endParaRPr lang="zh-CN" altLang="en-US" sz="2800" dirty="0"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79714" y="492286"/>
                <a:ext cx="2542944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en-US" altLang="zh-CN" sz="1600">
                    <a:sym typeface="汉仪雅酷黑 55W" panose="020B0504020202020204" pitchFamily="34" charset="-122"/>
                  </a:rPr>
                  <a:t>Problem solving measures</a:t>
                </a:r>
                <a:endParaRPr lang="en-US" altLang="zh-CN" sz="1600">
                  <a:sym typeface="汉仪雅酷黑 55W" panose="020B0504020202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886" y="80983"/>
            <a:ext cx="4461517" cy="780635"/>
            <a:chOff x="-10886" y="80983"/>
            <a:chExt cx="4461517" cy="780635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03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0886" y="805013"/>
              <a:ext cx="990600" cy="21600"/>
            </a:xfrm>
            <a:prstGeom prst="rect">
              <a:avLst/>
            </a:prstGeom>
            <a:solidFill>
              <a:srgbClr val="8C9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79714" y="80983"/>
              <a:ext cx="3470917" cy="749857"/>
              <a:chOff x="979714" y="80983"/>
              <a:chExt cx="3470917" cy="749857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79714" y="80983"/>
                <a:ext cx="3470917" cy="52322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zh-CN" altLang="en-US" sz="2800">
                    <a:sym typeface="汉仪雅酷黑 55W" panose="020B0504020202020204" pitchFamily="34" charset="-122"/>
                  </a:rPr>
                  <a:t>问题解决措施</a:t>
                </a:r>
                <a:endParaRPr lang="zh-CN" altLang="en-US" sz="2800" dirty="0"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979714" y="492286"/>
                <a:ext cx="2542944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en-US" altLang="zh-CN" sz="1600">
                    <a:sym typeface="汉仪雅酷黑 55W" panose="020B0504020202020204" pitchFamily="34" charset="-122"/>
                  </a:rPr>
                  <a:t>Problem solving measures</a:t>
                </a:r>
                <a:endParaRPr lang="en-US" altLang="zh-CN" sz="1600">
                  <a:sym typeface="汉仪雅酷黑 55W" panose="020B0504020202020204" pitchFamily="34" charset="-122"/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1746503" y="1648537"/>
            <a:ext cx="8698994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点击输入简要文字解说，解说文字尽量概括精炼，不用多余的文字修饰，简洁精准的解说所提炼的核心概念。不用多余的文字修饰，简洁精准的解说所提炼的核心概念。</a:t>
            </a:r>
            <a:endParaRPr lang="zh-CN" altLang="en-US" sz="1600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38040" y="4482215"/>
            <a:ext cx="2508139" cy="116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点击输入简要文字解说，简洁精准的解说所提炼的核心概念。</a:t>
            </a:r>
            <a:endParaRPr lang="en-US" altLang="zh-CN" sz="1600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46343" y="4482215"/>
            <a:ext cx="2508139" cy="116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点击输入简要文字解说，简洁精准的解说所提炼的核心概念。</a:t>
            </a:r>
            <a:endParaRPr lang="en-US" altLang="zh-CN" sz="1600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42016" y="4482215"/>
            <a:ext cx="2508139" cy="116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点击输入简要文字解说，简洁精准的解说所提炼的核心概念。</a:t>
            </a:r>
            <a:endParaRPr lang="en-US" altLang="zh-CN" sz="1600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06695" y="3066418"/>
            <a:ext cx="2389238" cy="1323439"/>
            <a:chOff x="1606695" y="3066418"/>
            <a:chExt cx="2389238" cy="1323439"/>
          </a:xfrm>
        </p:grpSpPr>
        <p:grpSp>
          <p:nvGrpSpPr>
            <p:cNvPr id="13" name="组合 12"/>
            <p:cNvGrpSpPr/>
            <p:nvPr/>
          </p:nvGrpSpPr>
          <p:grpSpPr>
            <a:xfrm>
              <a:off x="1979933" y="3728155"/>
              <a:ext cx="2016000" cy="412061"/>
              <a:chOff x="1979933" y="3394824"/>
              <a:chExt cx="2016000" cy="412061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1979933" y="3806885"/>
                <a:ext cx="2016000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E4A3B7"/>
                    </a:gs>
                    <a:gs pos="100000">
                      <a:srgbClr val="8C95E8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/>
              <p:cNvSpPr txBox="1"/>
              <p:nvPr/>
            </p:nvSpPr>
            <p:spPr>
              <a:xfrm>
                <a:off x="2657105" y="339482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  <a:sym typeface="汉仪雅酷黑 55W" panose="020B0504020202020204" pitchFamily="34" charset="-122"/>
                  </a:rPr>
                  <a:t>此处为标题</a:t>
                </a:r>
                <a:endPara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606695" y="3066418"/>
              <a:ext cx="101021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>
                  <a:solidFill>
                    <a:srgbClr val="949DEA"/>
                  </a:solidFill>
                  <a:effectLst>
                    <a:outerShdw blurRad="444500" dist="152400" dir="2700000" sx="102000" sy="102000" algn="tl" rotWithShape="0">
                      <a:prstClr val="black">
                        <a:alpha val="12000"/>
                      </a:prst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sym typeface="汉仪雅酷黑 55W" panose="020B0504020202020204" pitchFamily="34" charset="-122"/>
                </a:rPr>
                <a:t>01</a:t>
              </a:r>
              <a:endParaRPr lang="zh-CN" altLang="en-US" sz="8000">
                <a:solidFill>
                  <a:srgbClr val="949DEA"/>
                </a:solidFill>
                <a:effectLst>
                  <a:outerShdw blurRad="444500" dist="152400" dir="2700000" sx="102000" sy="102000" algn="tl" rotWithShape="0">
                    <a:prstClr val="black">
                      <a:alpha val="12000"/>
                    </a:prst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sym typeface="汉仪雅酷黑 55W" panose="020B0504020202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96768" y="3060837"/>
            <a:ext cx="2394838" cy="1323439"/>
            <a:chOff x="4896768" y="3060837"/>
            <a:chExt cx="2394838" cy="1323439"/>
          </a:xfrm>
        </p:grpSpPr>
        <p:grpSp>
          <p:nvGrpSpPr>
            <p:cNvPr id="18" name="组合 17"/>
            <p:cNvGrpSpPr/>
            <p:nvPr/>
          </p:nvGrpSpPr>
          <p:grpSpPr>
            <a:xfrm>
              <a:off x="5275606" y="3728155"/>
              <a:ext cx="2016000" cy="412061"/>
              <a:chOff x="1979933" y="3394824"/>
              <a:chExt cx="2016000" cy="412061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979933" y="3806885"/>
                <a:ext cx="2016000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E4A3B7"/>
                    </a:gs>
                    <a:gs pos="100000">
                      <a:srgbClr val="8C95E8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2657105" y="339482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  <a:sym typeface="汉仪雅酷黑 55W" panose="020B0504020202020204" pitchFamily="34" charset="-122"/>
                  </a:rPr>
                  <a:t>此处为标题</a:t>
                </a:r>
                <a:endPara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4896768" y="3060837"/>
              <a:ext cx="103746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>
                  <a:solidFill>
                    <a:srgbClr val="949DEA"/>
                  </a:solidFill>
                  <a:effectLst>
                    <a:outerShdw blurRad="444500" dist="152400" dir="2700000" sx="102000" sy="102000" algn="tl" rotWithShape="0">
                      <a:prstClr val="black">
                        <a:alpha val="12000"/>
                      </a:prst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sym typeface="汉仪雅酷黑 55W" panose="020B0504020202020204" pitchFamily="34" charset="-122"/>
                </a:rPr>
                <a:t>02</a:t>
              </a:r>
              <a:endParaRPr lang="zh-CN" altLang="en-US" sz="8000">
                <a:solidFill>
                  <a:srgbClr val="949DEA"/>
                </a:solidFill>
                <a:effectLst>
                  <a:outerShdw blurRad="444500" dist="152400" dir="2700000" sx="102000" sy="102000" algn="tl" rotWithShape="0">
                    <a:prstClr val="black">
                      <a:alpha val="12000"/>
                    </a:prst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sym typeface="汉仪雅酷黑 55W" panose="020B0504020202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76346" y="3059284"/>
            <a:ext cx="2400813" cy="1323439"/>
            <a:chOff x="8176346" y="3059284"/>
            <a:chExt cx="2400813" cy="1323439"/>
          </a:xfrm>
        </p:grpSpPr>
        <p:grpSp>
          <p:nvGrpSpPr>
            <p:cNvPr id="23" name="组合 22"/>
            <p:cNvGrpSpPr/>
            <p:nvPr/>
          </p:nvGrpSpPr>
          <p:grpSpPr>
            <a:xfrm>
              <a:off x="8561159" y="3728138"/>
              <a:ext cx="2016000" cy="414706"/>
              <a:chOff x="1979933" y="3392179"/>
              <a:chExt cx="2016000" cy="414706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1979933" y="3806885"/>
                <a:ext cx="2016000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E4A3B7"/>
                    </a:gs>
                    <a:gs pos="100000">
                      <a:srgbClr val="8C95E8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文本框 25"/>
              <p:cNvSpPr txBox="1"/>
              <p:nvPr/>
            </p:nvSpPr>
            <p:spPr>
              <a:xfrm>
                <a:off x="2657105" y="3392179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  <a:sym typeface="汉仪雅酷黑 55W" panose="020B0504020202020204" pitchFamily="34" charset="-122"/>
                  </a:rPr>
                  <a:t>此处为标题</a:t>
                </a:r>
                <a:endPara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8176346" y="3059284"/>
              <a:ext cx="105670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>
                  <a:solidFill>
                    <a:srgbClr val="949DEA"/>
                  </a:solidFill>
                  <a:effectLst>
                    <a:outerShdw blurRad="444500" dist="152400" dir="2700000" sx="102000" sy="102000" algn="tl" rotWithShape="0">
                      <a:prstClr val="black">
                        <a:alpha val="12000"/>
                      </a:prst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sym typeface="汉仪雅酷黑 55W" panose="020B0504020202020204" pitchFamily="34" charset="-122"/>
                </a:rPr>
                <a:t>03</a:t>
              </a:r>
              <a:endParaRPr lang="zh-CN" altLang="en-US" sz="8000">
                <a:solidFill>
                  <a:srgbClr val="949DEA"/>
                </a:solidFill>
                <a:effectLst>
                  <a:outerShdw blurRad="444500" dist="152400" dir="2700000" sx="102000" sy="102000" algn="tl" rotWithShape="0">
                    <a:prstClr val="black">
                      <a:alpha val="12000"/>
                    </a:prst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sym typeface="汉仪雅酷黑 55W" panose="020B05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66325" y="2815972"/>
            <a:ext cx="5349541" cy="1339448"/>
            <a:chOff x="4566325" y="2815972"/>
            <a:chExt cx="5349541" cy="1339448"/>
          </a:xfrm>
        </p:grpSpPr>
        <p:sp>
          <p:nvSpPr>
            <p:cNvPr id="3" name="文本框 2"/>
            <p:cNvSpPr txBox="1"/>
            <p:nvPr/>
          </p:nvSpPr>
          <p:spPr>
            <a:xfrm>
              <a:off x="4566325" y="2815972"/>
              <a:ext cx="53495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>
                  <a:ln>
                    <a:noFill/>
                  </a:ln>
                  <a:solidFill>
                    <a:srgbClr val="484C58"/>
                  </a:solidFill>
                  <a:effectLst/>
                  <a:uLnTx/>
                  <a:uFillTx/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思源黑体 CN Light" panose="020B0300000000000000" pitchFamily="34" charset="-122"/>
                </a:rPr>
                <a:t>下 步 工 作 计 划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84C58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思源黑体 CN Light" panose="020B03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66325" y="3632200"/>
              <a:ext cx="23759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>
                  <a:solidFill>
                    <a:schemeClr val="bg2">
                      <a:lumMod val="50000"/>
                    </a:schemeClr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思源黑体 CN Light" panose="020B0300000000000000" pitchFamily="34" charset="-122"/>
                </a:rPr>
                <a:t>Next work plan</a:t>
              </a:r>
              <a:endParaRPr lang="en-US" altLang="zh-CN" sz="2800">
                <a:solidFill>
                  <a:schemeClr val="bg2">
                    <a:lumMod val="50000"/>
                  </a:scheme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思源黑体 CN Light" panose="020B03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152687" y="1545021"/>
            <a:ext cx="12394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/>
              <a:t>04</a:t>
            </a:r>
            <a:endParaRPr lang="zh-CN" altLang="en-US" sz="9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0886" y="80983"/>
            <a:ext cx="4461517" cy="780635"/>
            <a:chOff x="-10886" y="80983"/>
            <a:chExt cx="4461517" cy="780635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04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0886" y="805013"/>
              <a:ext cx="990600" cy="21600"/>
            </a:xfrm>
            <a:prstGeom prst="rect">
              <a:avLst/>
            </a:prstGeom>
            <a:solidFill>
              <a:srgbClr val="8C9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79714" y="80983"/>
              <a:ext cx="3470917" cy="749857"/>
              <a:chOff x="979714" y="80983"/>
              <a:chExt cx="3470917" cy="749857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979714" y="80983"/>
                <a:ext cx="3470917" cy="52322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zh-CN" altLang="en-US" sz="2800">
                    <a:sym typeface="汉仪雅酷黑 55W" panose="020B0504020202020204" pitchFamily="34" charset="-122"/>
                  </a:rPr>
                  <a:t>下步工作计划</a:t>
                </a:r>
                <a:endParaRPr lang="zh-CN" altLang="en-US" sz="2800"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79714" y="492286"/>
                <a:ext cx="2542944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en-US" altLang="zh-CN" sz="1600">
                    <a:sym typeface="汉仪雅酷黑 55W" panose="020B0504020202020204" pitchFamily="34" charset="-122"/>
                  </a:rPr>
                  <a:t>Next work plan</a:t>
                </a:r>
                <a:endParaRPr lang="en-US" altLang="zh-CN" sz="1600">
                  <a:sym typeface="汉仪雅酷黑 55W" panose="020B0504020202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19110" y="1789910"/>
            <a:ext cx="3924000" cy="3924000"/>
            <a:chOff x="723313" y="876727"/>
            <a:chExt cx="3924000" cy="3924000"/>
          </a:xfrm>
        </p:grpSpPr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723313" y="876727"/>
              <a:ext cx="3924000" cy="3924000"/>
              <a:chOff x="723313" y="876727"/>
              <a:chExt cx="5112000" cy="5112000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972513" y="2125927"/>
                <a:ext cx="2613600" cy="2613600"/>
              </a:xfrm>
              <a:prstGeom prst="ellipse">
                <a:avLst/>
              </a:prstGeom>
              <a:solidFill>
                <a:srgbClr val="E6BECF"/>
              </a:solidFill>
              <a:ln>
                <a:noFill/>
              </a:ln>
              <a:effectLst>
                <a:outerShdw blurRad="152400" dist="38100" dir="2700000" sx="102000" sy="102000" algn="tl" rotWithShape="0">
                  <a:schemeClr val="tx1">
                    <a:lumMod val="50000"/>
                    <a:lumOff val="50000"/>
                    <a:alpha val="1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731313" y="1884727"/>
                <a:ext cx="3096000" cy="3096000"/>
              </a:xfrm>
              <a:prstGeom prst="ellipse">
                <a:avLst/>
              </a:prstGeom>
              <a:noFill/>
              <a:ln w="12700">
                <a:gradFill flip="none" rotWithShape="1">
                  <a:gsLst>
                    <a:gs pos="44000">
                      <a:srgbClr val="949DEA">
                        <a:alpha val="0"/>
                      </a:srgbClr>
                    </a:gs>
                    <a:gs pos="100000">
                      <a:srgbClr val="E4A3B7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outerShdw blurRad="444500" dist="152400" dir="2700000" sx="102000" sy="102000" algn="tl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23" name="弧形 22"/>
              <p:cNvSpPr/>
              <p:nvPr/>
            </p:nvSpPr>
            <p:spPr>
              <a:xfrm>
                <a:off x="1731313" y="1884727"/>
                <a:ext cx="3096000" cy="3096000"/>
              </a:xfrm>
              <a:prstGeom prst="arc">
                <a:avLst>
                  <a:gd name="adj1" fmla="val 9580563"/>
                  <a:gd name="adj2" fmla="val 18012058"/>
                </a:avLst>
              </a:prstGeom>
              <a:ln w="60325" cap="rnd">
                <a:solidFill>
                  <a:srgbClr val="C2C8F2"/>
                </a:solidFill>
              </a:ln>
              <a:effectLst>
                <a:outerShdw blurRad="444500" dist="152400" dir="2700000" sx="102000" sy="102000" algn="tl" rotWithShape="0">
                  <a:prstClr val="black">
                    <a:alpha val="12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24" name="椭圆 23"/>
              <p:cNvSpPr>
                <a:spLocks noChangeAspect="1"/>
              </p:cNvSpPr>
              <p:nvPr/>
            </p:nvSpPr>
            <p:spPr>
              <a:xfrm>
                <a:off x="1414513" y="1567927"/>
                <a:ext cx="3729600" cy="3729600"/>
              </a:xfrm>
              <a:prstGeom prst="ellipse">
                <a:avLst/>
              </a:prstGeom>
              <a:noFill/>
              <a:ln w="12700">
                <a:gradFill flip="none" rotWithShape="1">
                  <a:gsLst>
                    <a:gs pos="44000">
                      <a:srgbClr val="949DEA">
                        <a:alpha val="0"/>
                      </a:srgbClr>
                    </a:gs>
                    <a:gs pos="100000">
                      <a:srgbClr val="E4A3B7"/>
                    </a:gs>
                  </a:gsLst>
                  <a:lin ang="8100000" scaled="1"/>
                  <a:tileRect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25" name="椭圆 24"/>
              <p:cNvSpPr>
                <a:spLocks noChangeAspect="1"/>
              </p:cNvSpPr>
              <p:nvPr/>
            </p:nvSpPr>
            <p:spPr>
              <a:xfrm rot="8940000">
                <a:off x="1234513" y="1387927"/>
                <a:ext cx="4089600" cy="4089600"/>
              </a:xfrm>
              <a:prstGeom prst="ellipse">
                <a:avLst/>
              </a:prstGeom>
              <a:noFill/>
              <a:ln w="12700">
                <a:gradFill flip="none" rotWithShape="1">
                  <a:gsLst>
                    <a:gs pos="44000">
                      <a:srgbClr val="949DEA">
                        <a:alpha val="0"/>
                      </a:srgbClr>
                    </a:gs>
                    <a:gs pos="100000">
                      <a:srgbClr val="E4A3B7"/>
                    </a:gs>
                  </a:gsLst>
                  <a:lin ang="8100000" scaled="1"/>
                  <a:tileRect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26" name="椭圆 25"/>
              <p:cNvSpPr>
                <a:spLocks noChangeAspect="1"/>
              </p:cNvSpPr>
              <p:nvPr/>
            </p:nvSpPr>
            <p:spPr>
              <a:xfrm>
                <a:off x="903313" y="1056727"/>
                <a:ext cx="4752000" cy="4752000"/>
              </a:xfrm>
              <a:prstGeom prst="ellipse">
                <a:avLst/>
              </a:prstGeom>
              <a:noFill/>
              <a:ln w="12700">
                <a:gradFill flip="none" rotWithShape="1">
                  <a:gsLst>
                    <a:gs pos="44000">
                      <a:srgbClr val="949DEA">
                        <a:alpha val="0"/>
                      </a:srgbClr>
                    </a:gs>
                    <a:gs pos="100000">
                      <a:srgbClr val="E4A3B7"/>
                    </a:gs>
                  </a:gsLst>
                  <a:lin ang="8100000" scaled="1"/>
                  <a:tileRect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27" name="椭圆 26"/>
              <p:cNvSpPr>
                <a:spLocks noChangeAspect="1"/>
              </p:cNvSpPr>
              <p:nvPr/>
            </p:nvSpPr>
            <p:spPr>
              <a:xfrm rot="18240000">
                <a:off x="1083313" y="1236727"/>
                <a:ext cx="4392000" cy="4392000"/>
              </a:xfrm>
              <a:prstGeom prst="ellipse">
                <a:avLst/>
              </a:prstGeom>
              <a:noFill/>
              <a:ln w="12700">
                <a:gradFill flip="none" rotWithShape="1">
                  <a:gsLst>
                    <a:gs pos="44000">
                      <a:srgbClr val="949DEA">
                        <a:alpha val="0"/>
                      </a:srgbClr>
                    </a:gs>
                    <a:gs pos="100000">
                      <a:srgbClr val="E4A3B7"/>
                    </a:gs>
                  </a:gsLst>
                  <a:lin ang="8100000" scaled="1"/>
                  <a:tileRect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>
                <a:off x="723313" y="876727"/>
                <a:ext cx="5112000" cy="5112000"/>
              </a:xfrm>
              <a:prstGeom prst="ellipse">
                <a:avLst/>
              </a:prstGeom>
              <a:noFill/>
              <a:ln w="12700">
                <a:gradFill flip="none" rotWithShape="1">
                  <a:gsLst>
                    <a:gs pos="44000">
                      <a:srgbClr val="949DEA">
                        <a:alpha val="0"/>
                      </a:srgbClr>
                    </a:gs>
                    <a:gs pos="100000">
                      <a:srgbClr val="E4A3B7"/>
                    </a:gs>
                  </a:gsLst>
                  <a:lin ang="2700000" scaled="1"/>
                  <a:tileRect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081387" y="2340794"/>
              <a:ext cx="1240524" cy="96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此处添加文字</a:t>
              </a:r>
              <a:endParaRPr lang="zh-CN" altLang="en-US" sz="24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25736" y="1713186"/>
            <a:ext cx="3084647" cy="1007156"/>
            <a:chOff x="195076" y="1515164"/>
            <a:chExt cx="3084647" cy="1007156"/>
          </a:xfrm>
        </p:grpSpPr>
        <p:sp>
          <p:nvSpPr>
            <p:cNvPr id="30" name="文本框 29"/>
            <p:cNvSpPr txBox="1"/>
            <p:nvPr/>
          </p:nvSpPr>
          <p:spPr>
            <a:xfrm>
              <a:off x="195076" y="1830720"/>
              <a:ext cx="3084647" cy="691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9000"/>
                </a:lnSpc>
              </a:pPr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点击输入简要文字解说，简洁精准的解说所提炼的核心概念。</a:t>
              </a:r>
              <a:endParaRPr lang="zh-CN" altLang="en-US" sz="1600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492469" y="1515164"/>
              <a:ext cx="1787254" cy="409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9000"/>
                </a:lnSpc>
              </a:pPr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点击输入标题</a:t>
              </a:r>
              <a:endParaRPr lang="zh-CN" altLang="en-US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84150" y="3241086"/>
            <a:ext cx="3084647" cy="1007156"/>
            <a:chOff x="195076" y="1515164"/>
            <a:chExt cx="3084647" cy="1007156"/>
          </a:xfrm>
        </p:grpSpPr>
        <p:sp>
          <p:nvSpPr>
            <p:cNvPr id="33" name="文本框 32"/>
            <p:cNvSpPr txBox="1"/>
            <p:nvPr/>
          </p:nvSpPr>
          <p:spPr>
            <a:xfrm>
              <a:off x="195076" y="1830720"/>
              <a:ext cx="3084647" cy="691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9000"/>
                </a:lnSpc>
              </a:pPr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点击输入简要文字解说，简洁精准的解说所提炼的核心概念。</a:t>
              </a:r>
              <a:endParaRPr lang="zh-CN" altLang="en-US" sz="1600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492469" y="1515164"/>
              <a:ext cx="1787254" cy="409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9000"/>
                </a:lnSpc>
              </a:pPr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点击输入标题</a:t>
              </a:r>
              <a:endParaRPr lang="zh-CN" altLang="en-US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</p:grpSp>
      <p:sp>
        <p:nvSpPr>
          <p:cNvPr id="35" name="Freeform 160"/>
          <p:cNvSpPr>
            <a:spLocks noChangeAspect="1" noEditPoints="1"/>
          </p:cNvSpPr>
          <p:nvPr/>
        </p:nvSpPr>
        <p:spPr bwMode="auto">
          <a:xfrm>
            <a:off x="3727708" y="3556642"/>
            <a:ext cx="335296" cy="360000"/>
          </a:xfrm>
          <a:custGeom>
            <a:avLst/>
            <a:gdLst>
              <a:gd name="T0" fmla="*/ 38 w 47"/>
              <a:gd name="T1" fmla="*/ 33 h 51"/>
              <a:gd name="T2" fmla="*/ 44 w 47"/>
              <a:gd name="T3" fmla="*/ 36 h 51"/>
              <a:gd name="T4" fmla="*/ 44 w 47"/>
              <a:gd name="T5" fmla="*/ 36 h 51"/>
              <a:gd name="T6" fmla="*/ 47 w 47"/>
              <a:gd name="T7" fmla="*/ 42 h 51"/>
              <a:gd name="T8" fmla="*/ 38 w 47"/>
              <a:gd name="T9" fmla="*/ 51 h 51"/>
              <a:gd name="T10" fmla="*/ 29 w 47"/>
              <a:gd name="T11" fmla="*/ 42 h 51"/>
              <a:gd name="T12" fmla="*/ 30 w 47"/>
              <a:gd name="T13" fmla="*/ 39 h 51"/>
              <a:gd name="T14" fmla="*/ 21 w 47"/>
              <a:gd name="T15" fmla="*/ 34 h 51"/>
              <a:gd name="T16" fmla="*/ 20 w 47"/>
              <a:gd name="T17" fmla="*/ 34 h 51"/>
              <a:gd name="T18" fmla="*/ 20 w 47"/>
              <a:gd name="T19" fmla="*/ 34 h 51"/>
              <a:gd name="T20" fmla="*/ 12 w 47"/>
              <a:gd name="T21" fmla="*/ 37 h 51"/>
              <a:gd name="T22" fmla="*/ 0 w 47"/>
              <a:gd name="T23" fmla="*/ 26 h 51"/>
              <a:gd name="T24" fmla="*/ 12 w 47"/>
              <a:gd name="T25" fmla="*/ 14 h 51"/>
              <a:gd name="T26" fmla="*/ 20 w 47"/>
              <a:gd name="T27" fmla="*/ 17 h 51"/>
              <a:gd name="T28" fmla="*/ 20 w 47"/>
              <a:gd name="T29" fmla="*/ 17 h 51"/>
              <a:gd name="T30" fmla="*/ 20 w 47"/>
              <a:gd name="T31" fmla="*/ 17 h 51"/>
              <a:gd name="T32" fmla="*/ 21 w 47"/>
              <a:gd name="T33" fmla="*/ 18 h 51"/>
              <a:gd name="T34" fmla="*/ 30 w 47"/>
              <a:gd name="T35" fmla="*/ 12 h 51"/>
              <a:gd name="T36" fmla="*/ 29 w 47"/>
              <a:gd name="T37" fmla="*/ 9 h 51"/>
              <a:gd name="T38" fmla="*/ 38 w 47"/>
              <a:gd name="T39" fmla="*/ 0 h 51"/>
              <a:gd name="T40" fmla="*/ 47 w 47"/>
              <a:gd name="T41" fmla="*/ 9 h 51"/>
              <a:gd name="T42" fmla="*/ 38 w 47"/>
              <a:gd name="T43" fmla="*/ 18 h 51"/>
              <a:gd name="T44" fmla="*/ 32 w 47"/>
              <a:gd name="T45" fmla="*/ 15 h 51"/>
              <a:gd name="T46" fmla="*/ 32 w 47"/>
              <a:gd name="T47" fmla="*/ 15 h 51"/>
              <a:gd name="T48" fmla="*/ 23 w 47"/>
              <a:gd name="T49" fmla="*/ 21 h 51"/>
              <a:gd name="T50" fmla="*/ 24 w 47"/>
              <a:gd name="T51" fmla="*/ 26 h 51"/>
              <a:gd name="T52" fmla="*/ 23 w 47"/>
              <a:gd name="T53" fmla="*/ 30 h 51"/>
              <a:gd name="T54" fmla="*/ 32 w 47"/>
              <a:gd name="T55" fmla="*/ 36 h 51"/>
              <a:gd name="T56" fmla="*/ 32 w 47"/>
              <a:gd name="T57" fmla="*/ 36 h 51"/>
              <a:gd name="T58" fmla="*/ 32 w 47"/>
              <a:gd name="T59" fmla="*/ 36 h 51"/>
              <a:gd name="T60" fmla="*/ 32 w 47"/>
              <a:gd name="T61" fmla="*/ 36 h 51"/>
              <a:gd name="T62" fmla="*/ 38 w 47"/>
              <a:gd name="T63" fmla="*/ 33 h 51"/>
              <a:gd name="T64" fmla="*/ 42 w 47"/>
              <a:gd name="T65" fmla="*/ 38 h 51"/>
              <a:gd name="T66" fmla="*/ 42 w 47"/>
              <a:gd name="T67" fmla="*/ 38 h 51"/>
              <a:gd name="T68" fmla="*/ 38 w 47"/>
              <a:gd name="T69" fmla="*/ 37 h 51"/>
              <a:gd name="T70" fmla="*/ 35 w 47"/>
              <a:gd name="T71" fmla="*/ 38 h 51"/>
              <a:gd name="T72" fmla="*/ 35 w 47"/>
              <a:gd name="T73" fmla="*/ 38 h 51"/>
              <a:gd name="T74" fmla="*/ 33 w 47"/>
              <a:gd name="T75" fmla="*/ 42 h 51"/>
              <a:gd name="T76" fmla="*/ 38 w 47"/>
              <a:gd name="T77" fmla="*/ 47 h 51"/>
              <a:gd name="T78" fmla="*/ 43 w 47"/>
              <a:gd name="T79" fmla="*/ 42 h 51"/>
              <a:gd name="T80" fmla="*/ 42 w 47"/>
              <a:gd name="T81" fmla="*/ 38 h 51"/>
              <a:gd name="T82" fmla="*/ 42 w 47"/>
              <a:gd name="T83" fmla="*/ 38 h 51"/>
              <a:gd name="T84" fmla="*/ 17 w 47"/>
              <a:gd name="T85" fmla="*/ 20 h 51"/>
              <a:gd name="T86" fmla="*/ 17 w 47"/>
              <a:gd name="T87" fmla="*/ 20 h 51"/>
              <a:gd name="T88" fmla="*/ 12 w 47"/>
              <a:gd name="T89" fmla="*/ 18 h 51"/>
              <a:gd name="T90" fmla="*/ 4 w 47"/>
              <a:gd name="T91" fmla="*/ 26 h 51"/>
              <a:gd name="T92" fmla="*/ 12 w 47"/>
              <a:gd name="T93" fmla="*/ 34 h 51"/>
              <a:gd name="T94" fmla="*/ 17 w 47"/>
              <a:gd name="T95" fmla="*/ 31 h 51"/>
              <a:gd name="T96" fmla="*/ 17 w 47"/>
              <a:gd name="T97" fmla="*/ 31 h 51"/>
              <a:gd name="T98" fmla="*/ 20 w 47"/>
              <a:gd name="T99" fmla="*/ 26 h 51"/>
              <a:gd name="T100" fmla="*/ 17 w 47"/>
              <a:gd name="T101" fmla="*/ 20 h 51"/>
              <a:gd name="T102" fmla="*/ 17 w 47"/>
              <a:gd name="T103" fmla="*/ 20 h 51"/>
              <a:gd name="T104" fmla="*/ 38 w 47"/>
              <a:gd name="T105" fmla="*/ 4 h 51"/>
              <a:gd name="T106" fmla="*/ 38 w 47"/>
              <a:gd name="T107" fmla="*/ 4 h 51"/>
              <a:gd name="T108" fmla="*/ 33 w 47"/>
              <a:gd name="T109" fmla="*/ 9 h 51"/>
              <a:gd name="T110" fmla="*/ 34 w 47"/>
              <a:gd name="T111" fmla="*/ 12 h 51"/>
              <a:gd name="T112" fmla="*/ 34 w 47"/>
              <a:gd name="T113" fmla="*/ 12 h 51"/>
              <a:gd name="T114" fmla="*/ 35 w 47"/>
              <a:gd name="T115" fmla="*/ 13 h 51"/>
              <a:gd name="T116" fmla="*/ 35 w 47"/>
              <a:gd name="T117" fmla="*/ 13 h 51"/>
              <a:gd name="T118" fmla="*/ 38 w 47"/>
              <a:gd name="T119" fmla="*/ 14 h 51"/>
              <a:gd name="T120" fmla="*/ 43 w 47"/>
              <a:gd name="T121" fmla="*/ 9 h 51"/>
              <a:gd name="T122" fmla="*/ 38 w 47"/>
              <a:gd name="T123" fmla="*/ 4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" h="51">
                <a:moveTo>
                  <a:pt x="38" y="33"/>
                </a:moveTo>
                <a:cubicBezTo>
                  <a:pt x="41" y="33"/>
                  <a:pt x="43" y="34"/>
                  <a:pt x="44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46" y="37"/>
                  <a:pt x="47" y="40"/>
                  <a:pt x="47" y="42"/>
                </a:cubicBezTo>
                <a:cubicBezTo>
                  <a:pt x="47" y="47"/>
                  <a:pt x="43" y="51"/>
                  <a:pt x="38" y="51"/>
                </a:cubicBezTo>
                <a:cubicBezTo>
                  <a:pt x="33" y="51"/>
                  <a:pt x="29" y="47"/>
                  <a:pt x="29" y="42"/>
                </a:cubicBezTo>
                <a:cubicBezTo>
                  <a:pt x="29" y="41"/>
                  <a:pt x="30" y="40"/>
                  <a:pt x="30" y="39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8" y="36"/>
                  <a:pt x="15" y="37"/>
                  <a:pt x="12" y="37"/>
                </a:cubicBezTo>
                <a:cubicBezTo>
                  <a:pt x="5" y="37"/>
                  <a:pt x="0" y="32"/>
                  <a:pt x="0" y="26"/>
                </a:cubicBezTo>
                <a:cubicBezTo>
                  <a:pt x="0" y="19"/>
                  <a:pt x="5" y="14"/>
                  <a:pt x="12" y="14"/>
                </a:cubicBezTo>
                <a:cubicBezTo>
                  <a:pt x="15" y="14"/>
                  <a:pt x="18" y="15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1" y="17"/>
                  <a:pt x="21" y="18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1"/>
                  <a:pt x="29" y="10"/>
                  <a:pt x="29" y="9"/>
                </a:cubicBezTo>
                <a:cubicBezTo>
                  <a:pt x="29" y="4"/>
                  <a:pt x="33" y="0"/>
                  <a:pt x="38" y="0"/>
                </a:cubicBezTo>
                <a:cubicBezTo>
                  <a:pt x="43" y="0"/>
                  <a:pt x="47" y="4"/>
                  <a:pt x="47" y="9"/>
                </a:cubicBezTo>
                <a:cubicBezTo>
                  <a:pt x="47" y="14"/>
                  <a:pt x="43" y="18"/>
                  <a:pt x="38" y="18"/>
                </a:cubicBezTo>
                <a:cubicBezTo>
                  <a:pt x="36" y="18"/>
                  <a:pt x="34" y="17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2"/>
                  <a:pt x="24" y="24"/>
                  <a:pt x="24" y="26"/>
                </a:cubicBezTo>
                <a:cubicBezTo>
                  <a:pt x="24" y="27"/>
                  <a:pt x="23" y="29"/>
                  <a:pt x="23" y="30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4" y="34"/>
                  <a:pt x="36" y="33"/>
                  <a:pt x="38" y="33"/>
                </a:cubicBezTo>
                <a:close/>
                <a:moveTo>
                  <a:pt x="42" y="38"/>
                </a:moveTo>
                <a:cubicBezTo>
                  <a:pt x="42" y="38"/>
                  <a:pt x="42" y="38"/>
                  <a:pt x="42" y="38"/>
                </a:cubicBezTo>
                <a:cubicBezTo>
                  <a:pt x="41" y="38"/>
                  <a:pt x="40" y="37"/>
                  <a:pt x="38" y="37"/>
                </a:cubicBezTo>
                <a:cubicBezTo>
                  <a:pt x="37" y="37"/>
                  <a:pt x="36" y="38"/>
                  <a:pt x="35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4" y="39"/>
                  <a:pt x="33" y="41"/>
                  <a:pt x="33" y="42"/>
                </a:cubicBezTo>
                <a:cubicBezTo>
                  <a:pt x="33" y="45"/>
                  <a:pt x="36" y="47"/>
                  <a:pt x="38" y="47"/>
                </a:cubicBezTo>
                <a:cubicBezTo>
                  <a:pt x="41" y="47"/>
                  <a:pt x="43" y="45"/>
                  <a:pt x="43" y="42"/>
                </a:cubicBezTo>
                <a:cubicBezTo>
                  <a:pt x="43" y="41"/>
                  <a:pt x="43" y="39"/>
                  <a:pt x="42" y="38"/>
                </a:cubicBezTo>
                <a:cubicBezTo>
                  <a:pt x="42" y="38"/>
                  <a:pt x="42" y="38"/>
                  <a:pt x="42" y="38"/>
                </a:cubicBezTo>
                <a:close/>
                <a:moveTo>
                  <a:pt x="17" y="20"/>
                </a:moveTo>
                <a:cubicBezTo>
                  <a:pt x="17" y="20"/>
                  <a:pt x="17" y="20"/>
                  <a:pt x="17" y="20"/>
                </a:cubicBezTo>
                <a:cubicBezTo>
                  <a:pt x="16" y="18"/>
                  <a:pt x="14" y="18"/>
                  <a:pt x="12" y="18"/>
                </a:cubicBezTo>
                <a:cubicBezTo>
                  <a:pt x="7" y="18"/>
                  <a:pt x="4" y="21"/>
                  <a:pt x="4" y="26"/>
                </a:cubicBezTo>
                <a:cubicBezTo>
                  <a:pt x="4" y="30"/>
                  <a:pt x="7" y="34"/>
                  <a:pt x="12" y="34"/>
                </a:cubicBezTo>
                <a:cubicBezTo>
                  <a:pt x="14" y="34"/>
                  <a:pt x="16" y="33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9" y="30"/>
                  <a:pt x="20" y="28"/>
                  <a:pt x="20" y="26"/>
                </a:cubicBezTo>
                <a:cubicBezTo>
                  <a:pt x="20" y="23"/>
                  <a:pt x="19" y="21"/>
                  <a:pt x="17" y="20"/>
                </a:cubicBezTo>
                <a:cubicBezTo>
                  <a:pt x="17" y="20"/>
                  <a:pt x="17" y="20"/>
                  <a:pt x="17" y="20"/>
                </a:cubicBezTo>
                <a:close/>
                <a:moveTo>
                  <a:pt x="38" y="4"/>
                </a:moveTo>
                <a:cubicBezTo>
                  <a:pt x="38" y="4"/>
                  <a:pt x="38" y="4"/>
                  <a:pt x="38" y="4"/>
                </a:cubicBezTo>
                <a:cubicBezTo>
                  <a:pt x="36" y="4"/>
                  <a:pt x="33" y="7"/>
                  <a:pt x="33" y="9"/>
                </a:cubicBezTo>
                <a:cubicBezTo>
                  <a:pt x="33" y="10"/>
                  <a:pt x="34" y="11"/>
                  <a:pt x="34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12"/>
                  <a:pt x="34" y="12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4"/>
                  <a:pt x="37" y="14"/>
                  <a:pt x="38" y="14"/>
                </a:cubicBezTo>
                <a:cubicBezTo>
                  <a:pt x="41" y="14"/>
                  <a:pt x="43" y="12"/>
                  <a:pt x="43" y="9"/>
                </a:cubicBezTo>
                <a:cubicBezTo>
                  <a:pt x="43" y="7"/>
                  <a:pt x="41" y="4"/>
                  <a:pt x="38" y="4"/>
                </a:cubicBezTo>
                <a:close/>
              </a:path>
            </a:pathLst>
          </a:custGeom>
          <a:solidFill>
            <a:srgbClr val="E6BECF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87334" y="4772413"/>
            <a:ext cx="3123049" cy="1007156"/>
            <a:chOff x="156674" y="1515164"/>
            <a:chExt cx="3123049" cy="1007156"/>
          </a:xfrm>
        </p:grpSpPr>
        <p:sp>
          <p:nvSpPr>
            <p:cNvPr id="37" name="文本框 36"/>
            <p:cNvSpPr txBox="1"/>
            <p:nvPr/>
          </p:nvSpPr>
          <p:spPr>
            <a:xfrm>
              <a:off x="156674" y="1830720"/>
              <a:ext cx="3123049" cy="691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9000"/>
                </a:lnSpc>
              </a:pPr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点击输入简要文字解说，简洁精准的解说所提炼的核心概念。</a:t>
              </a:r>
              <a:endParaRPr lang="zh-CN" altLang="en-US" sz="1600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492469" y="1515164"/>
              <a:ext cx="1787254" cy="409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9000"/>
                </a:lnSpc>
              </a:pPr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点击输入标题</a:t>
              </a:r>
              <a:endParaRPr lang="zh-CN" altLang="en-US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</p:grpSp>
      <p:sp>
        <p:nvSpPr>
          <p:cNvPr id="39" name="Camille2"/>
          <p:cNvSpPr>
            <a:spLocks noChangeAspect="1" noEditPoints="1"/>
          </p:cNvSpPr>
          <p:nvPr/>
        </p:nvSpPr>
        <p:spPr bwMode="auto">
          <a:xfrm>
            <a:off x="4011622" y="4985526"/>
            <a:ext cx="360000" cy="34026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rgbClr val="C2C8F2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sp>
        <p:nvSpPr>
          <p:cNvPr id="40" name="Camille4"/>
          <p:cNvSpPr>
            <a:spLocks noChangeAspect="1" noEditPoints="1"/>
          </p:cNvSpPr>
          <p:nvPr/>
        </p:nvSpPr>
        <p:spPr bwMode="auto">
          <a:xfrm>
            <a:off x="4099307" y="2073553"/>
            <a:ext cx="360000" cy="308800"/>
          </a:xfrm>
          <a:custGeom>
            <a:avLst/>
            <a:gdLst>
              <a:gd name="T0" fmla="*/ 20 w 135"/>
              <a:gd name="T1" fmla="*/ 69 h 116"/>
              <a:gd name="T2" fmla="*/ 20 w 135"/>
              <a:gd name="T3" fmla="*/ 74 h 116"/>
              <a:gd name="T4" fmla="*/ 83 w 135"/>
              <a:gd name="T5" fmla="*/ 71 h 116"/>
              <a:gd name="T6" fmla="*/ 93 w 135"/>
              <a:gd name="T7" fmla="*/ 56 h 116"/>
              <a:gd name="T8" fmla="*/ 17 w 135"/>
              <a:gd name="T9" fmla="*/ 59 h 116"/>
              <a:gd name="T10" fmla="*/ 93 w 135"/>
              <a:gd name="T11" fmla="*/ 62 h 116"/>
              <a:gd name="T12" fmla="*/ 93 w 135"/>
              <a:gd name="T13" fmla="*/ 56 h 116"/>
              <a:gd name="T14" fmla="*/ 20 w 135"/>
              <a:gd name="T15" fmla="*/ 44 h 116"/>
              <a:gd name="T16" fmla="*/ 20 w 135"/>
              <a:gd name="T17" fmla="*/ 49 h 116"/>
              <a:gd name="T18" fmla="*/ 96 w 135"/>
              <a:gd name="T19" fmla="*/ 47 h 116"/>
              <a:gd name="T20" fmla="*/ 11 w 135"/>
              <a:gd name="T21" fmla="*/ 32 h 116"/>
              <a:gd name="T22" fmla="*/ 102 w 135"/>
              <a:gd name="T23" fmla="*/ 32 h 116"/>
              <a:gd name="T24" fmla="*/ 104 w 135"/>
              <a:gd name="T25" fmla="*/ 33 h 116"/>
              <a:gd name="T26" fmla="*/ 104 w 135"/>
              <a:gd name="T27" fmla="*/ 87 h 116"/>
              <a:gd name="T28" fmla="*/ 102 w 135"/>
              <a:gd name="T29" fmla="*/ 87 h 116"/>
              <a:gd name="T30" fmla="*/ 63 w 135"/>
              <a:gd name="T31" fmla="*/ 87 h 116"/>
              <a:gd name="T32" fmla="*/ 40 w 135"/>
              <a:gd name="T33" fmla="*/ 94 h 116"/>
              <a:gd name="T34" fmla="*/ 36 w 135"/>
              <a:gd name="T35" fmla="*/ 87 h 116"/>
              <a:gd name="T36" fmla="*/ 11 w 135"/>
              <a:gd name="T37" fmla="*/ 87 h 116"/>
              <a:gd name="T38" fmla="*/ 9 w 135"/>
              <a:gd name="T39" fmla="*/ 86 h 116"/>
              <a:gd name="T40" fmla="*/ 9 w 135"/>
              <a:gd name="T41" fmla="*/ 33 h 116"/>
              <a:gd name="T42" fmla="*/ 11 w 135"/>
              <a:gd name="T43" fmla="*/ 32 h 116"/>
              <a:gd name="T44" fmla="*/ 124 w 135"/>
              <a:gd name="T45" fmla="*/ 9 h 116"/>
              <a:gd name="T46" fmla="*/ 125 w 135"/>
              <a:gd name="T47" fmla="*/ 9 h 116"/>
              <a:gd name="T48" fmla="*/ 126 w 135"/>
              <a:gd name="T49" fmla="*/ 63 h 116"/>
              <a:gd name="T50" fmla="*/ 124 w 135"/>
              <a:gd name="T51" fmla="*/ 64 h 116"/>
              <a:gd name="T52" fmla="*/ 113 w 135"/>
              <a:gd name="T53" fmla="*/ 64 h 116"/>
              <a:gd name="T54" fmla="*/ 102 w 135"/>
              <a:gd name="T55" fmla="*/ 23 h 116"/>
              <a:gd name="T56" fmla="*/ 30 w 135"/>
              <a:gd name="T57" fmla="*/ 10 h 116"/>
              <a:gd name="T58" fmla="*/ 32 w 135"/>
              <a:gd name="T59" fmla="*/ 9 h 116"/>
              <a:gd name="T60" fmla="*/ 124 w 135"/>
              <a:gd name="T61" fmla="*/ 0 h 116"/>
              <a:gd name="T62" fmla="*/ 21 w 135"/>
              <a:gd name="T63" fmla="*/ 10 h 116"/>
              <a:gd name="T64" fmla="*/ 11 w 135"/>
              <a:gd name="T65" fmla="*/ 23 h 116"/>
              <a:gd name="T66" fmla="*/ 0 w 135"/>
              <a:gd name="T67" fmla="*/ 86 h 116"/>
              <a:gd name="T68" fmla="*/ 27 w 135"/>
              <a:gd name="T69" fmla="*/ 96 h 116"/>
              <a:gd name="T70" fmla="*/ 18 w 135"/>
              <a:gd name="T71" fmla="*/ 114 h 116"/>
              <a:gd name="T72" fmla="*/ 23 w 135"/>
              <a:gd name="T73" fmla="*/ 115 h 116"/>
              <a:gd name="T74" fmla="*/ 102 w 135"/>
              <a:gd name="T75" fmla="*/ 96 h 116"/>
              <a:gd name="T76" fmla="*/ 113 w 135"/>
              <a:gd name="T77" fmla="*/ 73 h 116"/>
              <a:gd name="T78" fmla="*/ 135 w 135"/>
              <a:gd name="T79" fmla="*/ 63 h 116"/>
              <a:gd name="T80" fmla="*/ 124 w 135"/>
              <a:gd name="T81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5" h="116">
                <a:moveTo>
                  <a:pt x="80" y="69"/>
                </a:moveTo>
                <a:cubicBezTo>
                  <a:pt x="20" y="69"/>
                  <a:pt x="20" y="69"/>
                  <a:pt x="20" y="69"/>
                </a:cubicBezTo>
                <a:cubicBezTo>
                  <a:pt x="19" y="69"/>
                  <a:pt x="17" y="70"/>
                  <a:pt x="17" y="71"/>
                </a:cubicBezTo>
                <a:cubicBezTo>
                  <a:pt x="17" y="73"/>
                  <a:pt x="19" y="74"/>
                  <a:pt x="20" y="74"/>
                </a:cubicBezTo>
                <a:cubicBezTo>
                  <a:pt x="80" y="74"/>
                  <a:pt x="80" y="74"/>
                  <a:pt x="80" y="74"/>
                </a:cubicBezTo>
                <a:cubicBezTo>
                  <a:pt x="82" y="74"/>
                  <a:pt x="83" y="73"/>
                  <a:pt x="83" y="71"/>
                </a:cubicBezTo>
                <a:cubicBezTo>
                  <a:pt x="83" y="70"/>
                  <a:pt x="82" y="69"/>
                  <a:pt x="80" y="69"/>
                </a:cubicBezTo>
                <a:moveTo>
                  <a:pt x="93" y="56"/>
                </a:moveTo>
                <a:cubicBezTo>
                  <a:pt x="20" y="56"/>
                  <a:pt x="20" y="56"/>
                  <a:pt x="20" y="56"/>
                </a:cubicBezTo>
                <a:cubicBezTo>
                  <a:pt x="19" y="56"/>
                  <a:pt x="17" y="58"/>
                  <a:pt x="17" y="59"/>
                </a:cubicBezTo>
                <a:cubicBezTo>
                  <a:pt x="17" y="61"/>
                  <a:pt x="19" y="62"/>
                  <a:pt x="20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95" y="62"/>
                  <a:pt x="96" y="61"/>
                  <a:pt x="96" y="59"/>
                </a:cubicBezTo>
                <a:cubicBezTo>
                  <a:pt x="96" y="58"/>
                  <a:pt x="95" y="56"/>
                  <a:pt x="93" y="56"/>
                </a:cubicBezTo>
                <a:moveTo>
                  <a:pt x="93" y="44"/>
                </a:moveTo>
                <a:cubicBezTo>
                  <a:pt x="20" y="44"/>
                  <a:pt x="20" y="44"/>
                  <a:pt x="20" y="44"/>
                </a:cubicBezTo>
                <a:cubicBezTo>
                  <a:pt x="19" y="44"/>
                  <a:pt x="17" y="45"/>
                  <a:pt x="17" y="47"/>
                </a:cubicBezTo>
                <a:cubicBezTo>
                  <a:pt x="17" y="48"/>
                  <a:pt x="19" y="49"/>
                  <a:pt x="20" y="49"/>
                </a:cubicBezTo>
                <a:cubicBezTo>
                  <a:pt x="93" y="49"/>
                  <a:pt x="93" y="49"/>
                  <a:pt x="93" y="49"/>
                </a:cubicBezTo>
                <a:cubicBezTo>
                  <a:pt x="95" y="49"/>
                  <a:pt x="96" y="48"/>
                  <a:pt x="96" y="47"/>
                </a:cubicBezTo>
                <a:cubicBezTo>
                  <a:pt x="96" y="45"/>
                  <a:pt x="95" y="44"/>
                  <a:pt x="93" y="44"/>
                </a:cubicBezTo>
                <a:moveTo>
                  <a:pt x="11" y="32"/>
                </a:moveTo>
                <a:cubicBezTo>
                  <a:pt x="102" y="32"/>
                  <a:pt x="102" y="32"/>
                  <a:pt x="102" y="32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103" y="32"/>
                  <a:pt x="104" y="33"/>
                  <a:pt x="104" y="33"/>
                </a:cubicBezTo>
                <a:cubicBezTo>
                  <a:pt x="104" y="33"/>
                  <a:pt x="104" y="33"/>
                  <a:pt x="104" y="33"/>
                </a:cubicBezTo>
                <a:cubicBezTo>
                  <a:pt x="104" y="86"/>
                  <a:pt x="104" y="86"/>
                  <a:pt x="104" y="86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4" y="87"/>
                  <a:pt x="103" y="87"/>
                  <a:pt x="102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65" y="87"/>
                  <a:pt x="65" y="87"/>
                  <a:pt x="65" y="87"/>
                </a:cubicBezTo>
                <a:cubicBezTo>
                  <a:pt x="64" y="87"/>
                  <a:pt x="63" y="87"/>
                  <a:pt x="63" y="87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40" y="94"/>
                  <a:pt x="40" y="94"/>
                  <a:pt x="40" y="94"/>
                </a:cubicBezTo>
                <a:cubicBezTo>
                  <a:pt x="41" y="93"/>
                  <a:pt x="41" y="91"/>
                  <a:pt x="40" y="89"/>
                </a:cubicBezTo>
                <a:cubicBezTo>
                  <a:pt x="39" y="88"/>
                  <a:pt x="38" y="87"/>
                  <a:pt x="36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0" y="87"/>
                  <a:pt x="10" y="87"/>
                  <a:pt x="9" y="87"/>
                </a:cubicBezTo>
                <a:cubicBezTo>
                  <a:pt x="9" y="86"/>
                  <a:pt x="9" y="86"/>
                  <a:pt x="9" y="86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10" y="33"/>
                  <a:pt x="10" y="32"/>
                  <a:pt x="11" y="32"/>
                </a:cubicBezTo>
                <a:cubicBezTo>
                  <a:pt x="11" y="32"/>
                  <a:pt x="11" y="32"/>
                  <a:pt x="11" y="32"/>
                </a:cubicBezTo>
                <a:moveTo>
                  <a:pt x="32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5" y="9"/>
                  <a:pt x="125" y="9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5" y="63"/>
                  <a:pt x="125" y="63"/>
                  <a:pt x="125" y="63"/>
                </a:cubicBezTo>
                <a:cubicBezTo>
                  <a:pt x="125" y="63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3" y="27"/>
                  <a:pt x="108" y="23"/>
                  <a:pt x="102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10"/>
                  <a:pt x="30" y="10"/>
                  <a:pt x="30" y="10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1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moveTo>
                  <a:pt x="124" y="0"/>
                </a:moveTo>
                <a:cubicBezTo>
                  <a:pt x="32" y="0"/>
                  <a:pt x="32" y="0"/>
                  <a:pt x="32" y="0"/>
                </a:cubicBezTo>
                <a:cubicBezTo>
                  <a:pt x="27" y="0"/>
                  <a:pt x="21" y="4"/>
                  <a:pt x="21" y="10"/>
                </a:cubicBezTo>
                <a:cubicBezTo>
                  <a:pt x="21" y="23"/>
                  <a:pt x="21" y="23"/>
                  <a:pt x="2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5" y="23"/>
                  <a:pt x="0" y="27"/>
                  <a:pt x="0" y="33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2"/>
                  <a:pt x="5" y="96"/>
                  <a:pt x="11" y="96"/>
                </a:cubicBezTo>
                <a:cubicBezTo>
                  <a:pt x="27" y="96"/>
                  <a:pt x="27" y="96"/>
                  <a:pt x="27" y="96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7" y="110"/>
                  <a:pt x="17" y="113"/>
                  <a:pt x="18" y="114"/>
                </a:cubicBezTo>
                <a:cubicBezTo>
                  <a:pt x="19" y="115"/>
                  <a:pt x="20" y="116"/>
                  <a:pt x="22" y="116"/>
                </a:cubicBezTo>
                <a:cubicBezTo>
                  <a:pt x="22" y="116"/>
                  <a:pt x="23" y="116"/>
                  <a:pt x="23" y="115"/>
                </a:cubicBezTo>
                <a:cubicBezTo>
                  <a:pt x="66" y="96"/>
                  <a:pt x="66" y="96"/>
                  <a:pt x="66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8" y="96"/>
                  <a:pt x="113" y="92"/>
                  <a:pt x="113" y="86"/>
                </a:cubicBezTo>
                <a:cubicBezTo>
                  <a:pt x="113" y="73"/>
                  <a:pt x="113" y="73"/>
                  <a:pt x="113" y="73"/>
                </a:cubicBezTo>
                <a:cubicBezTo>
                  <a:pt x="124" y="73"/>
                  <a:pt x="124" y="73"/>
                  <a:pt x="124" y="73"/>
                </a:cubicBezTo>
                <a:cubicBezTo>
                  <a:pt x="129" y="73"/>
                  <a:pt x="134" y="69"/>
                  <a:pt x="135" y="63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4" y="4"/>
                  <a:pt x="129" y="0"/>
                  <a:pt x="124" y="0"/>
                </a:cubicBezTo>
              </a:path>
            </a:pathLst>
          </a:custGeom>
          <a:solidFill>
            <a:srgbClr val="C2C8F2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lt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endParaRPr lang="zh-CN" altLang="en-US">
              <a:solidFill>
                <a:schemeClr val="lt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392122" y="1707403"/>
            <a:ext cx="3062894" cy="1007156"/>
            <a:chOff x="8288937" y="1865180"/>
            <a:chExt cx="3062894" cy="1007156"/>
          </a:xfrm>
        </p:grpSpPr>
        <p:sp>
          <p:nvSpPr>
            <p:cNvPr id="42" name="文本框 41"/>
            <p:cNvSpPr txBox="1"/>
            <p:nvPr/>
          </p:nvSpPr>
          <p:spPr>
            <a:xfrm>
              <a:off x="8288937" y="2180736"/>
              <a:ext cx="3062894" cy="691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9000"/>
                </a:lnSpc>
              </a:pPr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点击输入简要文字解说，简洁精准的解说所提炼的核心概念。</a:t>
              </a:r>
              <a:endParaRPr lang="zh-CN" altLang="en-US" sz="1600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8288938" y="1865180"/>
              <a:ext cx="1787254" cy="409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9000"/>
                </a:lnSpc>
              </a:pPr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点击输入标题</a:t>
              </a:r>
              <a:endParaRPr lang="zh-CN" altLang="en-US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</p:grpSp>
      <p:sp>
        <p:nvSpPr>
          <p:cNvPr id="44" name="Freeform 58"/>
          <p:cNvSpPr>
            <a:spLocks noChangeAspect="1" noEditPoints="1"/>
          </p:cNvSpPr>
          <p:nvPr/>
        </p:nvSpPr>
        <p:spPr bwMode="auto">
          <a:xfrm>
            <a:off x="7669185" y="2022353"/>
            <a:ext cx="302399" cy="360000"/>
          </a:xfrm>
          <a:custGeom>
            <a:avLst/>
            <a:gdLst>
              <a:gd name="T0" fmla="*/ 28 w 42"/>
              <a:gd name="T1" fmla="*/ 35 h 50"/>
              <a:gd name="T2" fmla="*/ 14 w 42"/>
              <a:gd name="T3" fmla="*/ 35 h 50"/>
              <a:gd name="T4" fmla="*/ 10 w 42"/>
              <a:gd name="T5" fmla="*/ 35 h 50"/>
              <a:gd name="T6" fmla="*/ 4 w 42"/>
              <a:gd name="T7" fmla="*/ 45 h 50"/>
              <a:gd name="T8" fmla="*/ 4 w 42"/>
              <a:gd name="T9" fmla="*/ 46 h 50"/>
              <a:gd name="T10" fmla="*/ 38 w 42"/>
              <a:gd name="T11" fmla="*/ 46 h 50"/>
              <a:gd name="T12" fmla="*/ 38 w 42"/>
              <a:gd name="T13" fmla="*/ 45 h 50"/>
              <a:gd name="T14" fmla="*/ 34 w 42"/>
              <a:gd name="T15" fmla="*/ 36 h 50"/>
              <a:gd name="T16" fmla="*/ 32 w 42"/>
              <a:gd name="T17" fmla="*/ 35 h 50"/>
              <a:gd name="T18" fmla="*/ 30 w 42"/>
              <a:gd name="T19" fmla="*/ 35 h 50"/>
              <a:gd name="T20" fmla="*/ 28 w 42"/>
              <a:gd name="T21" fmla="*/ 35 h 50"/>
              <a:gd name="T22" fmla="*/ 29 w 42"/>
              <a:gd name="T23" fmla="*/ 31 h 50"/>
              <a:gd name="T24" fmla="*/ 29 w 42"/>
              <a:gd name="T25" fmla="*/ 31 h 50"/>
              <a:gd name="T26" fmla="*/ 31 w 42"/>
              <a:gd name="T27" fmla="*/ 31 h 50"/>
              <a:gd name="T28" fmla="*/ 33 w 42"/>
              <a:gd name="T29" fmla="*/ 32 h 50"/>
              <a:gd name="T30" fmla="*/ 42 w 42"/>
              <a:gd name="T31" fmla="*/ 45 h 50"/>
              <a:gd name="T32" fmla="*/ 42 w 42"/>
              <a:gd name="T33" fmla="*/ 48 h 50"/>
              <a:gd name="T34" fmla="*/ 40 w 42"/>
              <a:gd name="T35" fmla="*/ 50 h 50"/>
              <a:gd name="T36" fmla="*/ 40 w 42"/>
              <a:gd name="T37" fmla="*/ 50 h 50"/>
              <a:gd name="T38" fmla="*/ 2 w 42"/>
              <a:gd name="T39" fmla="*/ 50 h 50"/>
              <a:gd name="T40" fmla="*/ 0 w 42"/>
              <a:gd name="T41" fmla="*/ 48 h 50"/>
              <a:gd name="T42" fmla="*/ 0 w 42"/>
              <a:gd name="T43" fmla="*/ 48 h 50"/>
              <a:gd name="T44" fmla="*/ 0 w 42"/>
              <a:gd name="T45" fmla="*/ 45 h 50"/>
              <a:gd name="T46" fmla="*/ 8 w 42"/>
              <a:gd name="T47" fmla="*/ 32 h 50"/>
              <a:gd name="T48" fmla="*/ 12 w 42"/>
              <a:gd name="T49" fmla="*/ 31 h 50"/>
              <a:gd name="T50" fmla="*/ 4 w 42"/>
              <a:gd name="T51" fmla="*/ 17 h 50"/>
              <a:gd name="T52" fmla="*/ 21 w 42"/>
              <a:gd name="T53" fmla="*/ 0 h 50"/>
              <a:gd name="T54" fmla="*/ 37 w 42"/>
              <a:gd name="T55" fmla="*/ 17 h 50"/>
              <a:gd name="T56" fmla="*/ 29 w 42"/>
              <a:gd name="T57" fmla="*/ 31 h 50"/>
              <a:gd name="T58" fmla="*/ 21 w 42"/>
              <a:gd name="T59" fmla="*/ 4 h 50"/>
              <a:gd name="T60" fmla="*/ 21 w 42"/>
              <a:gd name="T61" fmla="*/ 4 h 50"/>
              <a:gd name="T62" fmla="*/ 9 w 42"/>
              <a:gd name="T63" fmla="*/ 12 h 50"/>
              <a:gd name="T64" fmla="*/ 8 w 42"/>
              <a:gd name="T65" fmla="*/ 17 h 50"/>
              <a:gd name="T66" fmla="*/ 16 w 42"/>
              <a:gd name="T67" fmla="*/ 28 h 50"/>
              <a:gd name="T68" fmla="*/ 26 w 42"/>
              <a:gd name="T69" fmla="*/ 28 h 50"/>
              <a:gd name="T70" fmla="*/ 34 w 42"/>
              <a:gd name="T71" fmla="*/ 17 h 50"/>
              <a:gd name="T72" fmla="*/ 21 w 42"/>
              <a:gd name="T73" fmla="*/ 4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" h="50">
                <a:moveTo>
                  <a:pt x="28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2" y="35"/>
                  <a:pt x="11" y="35"/>
                  <a:pt x="10" y="35"/>
                </a:cubicBezTo>
                <a:cubicBezTo>
                  <a:pt x="6" y="37"/>
                  <a:pt x="4" y="41"/>
                  <a:pt x="4" y="45"/>
                </a:cubicBezTo>
                <a:cubicBezTo>
                  <a:pt x="4" y="46"/>
                  <a:pt x="4" y="46"/>
                  <a:pt x="4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1"/>
                  <a:pt x="36" y="38"/>
                  <a:pt x="34" y="36"/>
                </a:cubicBezTo>
                <a:cubicBezTo>
                  <a:pt x="33" y="36"/>
                  <a:pt x="33" y="36"/>
                  <a:pt x="32" y="35"/>
                </a:cubicBezTo>
                <a:cubicBezTo>
                  <a:pt x="31" y="35"/>
                  <a:pt x="31" y="35"/>
                  <a:pt x="30" y="35"/>
                </a:cubicBezTo>
                <a:cubicBezTo>
                  <a:pt x="29" y="35"/>
                  <a:pt x="29" y="35"/>
                  <a:pt x="28" y="35"/>
                </a:cubicBezTo>
                <a:close/>
                <a:moveTo>
                  <a:pt x="29" y="31"/>
                </a:moveTo>
                <a:cubicBezTo>
                  <a:pt x="29" y="31"/>
                  <a:pt x="29" y="31"/>
                  <a:pt x="29" y="31"/>
                </a:cubicBezTo>
                <a:cubicBezTo>
                  <a:pt x="30" y="31"/>
                  <a:pt x="30" y="31"/>
                  <a:pt x="31" y="31"/>
                </a:cubicBezTo>
                <a:cubicBezTo>
                  <a:pt x="32" y="31"/>
                  <a:pt x="33" y="32"/>
                  <a:pt x="33" y="32"/>
                </a:cubicBezTo>
                <a:cubicBezTo>
                  <a:pt x="38" y="34"/>
                  <a:pt x="42" y="39"/>
                  <a:pt x="42" y="45"/>
                </a:cubicBezTo>
                <a:cubicBezTo>
                  <a:pt x="42" y="48"/>
                  <a:pt x="42" y="48"/>
                  <a:pt x="42" y="48"/>
                </a:cubicBezTo>
                <a:cubicBezTo>
                  <a:pt x="42" y="49"/>
                  <a:pt x="41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9"/>
                  <a:pt x="3" y="34"/>
                  <a:pt x="8" y="32"/>
                </a:cubicBezTo>
                <a:cubicBezTo>
                  <a:pt x="10" y="31"/>
                  <a:pt x="11" y="31"/>
                  <a:pt x="12" y="31"/>
                </a:cubicBezTo>
                <a:cubicBezTo>
                  <a:pt x="7" y="28"/>
                  <a:pt x="4" y="22"/>
                  <a:pt x="4" y="17"/>
                </a:cubicBezTo>
                <a:cubicBezTo>
                  <a:pt x="4" y="8"/>
                  <a:pt x="12" y="0"/>
                  <a:pt x="21" y="0"/>
                </a:cubicBezTo>
                <a:cubicBezTo>
                  <a:pt x="30" y="0"/>
                  <a:pt x="37" y="8"/>
                  <a:pt x="37" y="17"/>
                </a:cubicBezTo>
                <a:cubicBezTo>
                  <a:pt x="37" y="22"/>
                  <a:pt x="34" y="28"/>
                  <a:pt x="29" y="31"/>
                </a:cubicBezTo>
                <a:close/>
                <a:moveTo>
                  <a:pt x="21" y="4"/>
                </a:moveTo>
                <a:cubicBezTo>
                  <a:pt x="21" y="4"/>
                  <a:pt x="21" y="4"/>
                  <a:pt x="21" y="4"/>
                </a:cubicBezTo>
                <a:cubicBezTo>
                  <a:pt x="16" y="4"/>
                  <a:pt x="11" y="7"/>
                  <a:pt x="9" y="12"/>
                </a:cubicBezTo>
                <a:cubicBezTo>
                  <a:pt x="8" y="13"/>
                  <a:pt x="8" y="15"/>
                  <a:pt x="8" y="17"/>
                </a:cubicBezTo>
                <a:cubicBezTo>
                  <a:pt x="8" y="22"/>
                  <a:pt x="11" y="26"/>
                  <a:pt x="16" y="28"/>
                </a:cubicBezTo>
                <a:cubicBezTo>
                  <a:pt x="19" y="30"/>
                  <a:pt x="23" y="30"/>
                  <a:pt x="26" y="28"/>
                </a:cubicBezTo>
                <a:cubicBezTo>
                  <a:pt x="30" y="26"/>
                  <a:pt x="34" y="22"/>
                  <a:pt x="34" y="17"/>
                </a:cubicBezTo>
                <a:cubicBezTo>
                  <a:pt x="34" y="10"/>
                  <a:pt x="28" y="4"/>
                  <a:pt x="21" y="4"/>
                </a:cubicBezTo>
                <a:close/>
              </a:path>
            </a:pathLst>
          </a:custGeom>
          <a:solidFill>
            <a:srgbClr val="E6BECF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8733708" y="3241086"/>
            <a:ext cx="3062893" cy="1007156"/>
            <a:chOff x="8288937" y="1865180"/>
            <a:chExt cx="3062893" cy="1007156"/>
          </a:xfrm>
        </p:grpSpPr>
        <p:sp>
          <p:nvSpPr>
            <p:cNvPr id="46" name="文本框 45"/>
            <p:cNvSpPr txBox="1"/>
            <p:nvPr/>
          </p:nvSpPr>
          <p:spPr>
            <a:xfrm>
              <a:off x="8288937" y="2180736"/>
              <a:ext cx="3062893" cy="691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9000"/>
                </a:lnSpc>
              </a:pPr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点击输入简要文字解说，简洁精准的解说所提炼的核心概念。</a:t>
              </a:r>
              <a:endParaRPr lang="zh-CN" altLang="en-US" sz="1600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288938" y="1865180"/>
              <a:ext cx="1787254" cy="409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9000"/>
                </a:lnSpc>
              </a:pPr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点击输入标题</a:t>
              </a:r>
              <a:endParaRPr lang="zh-CN" altLang="en-US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392122" y="4772413"/>
            <a:ext cx="3082764" cy="1007156"/>
            <a:chOff x="8288937" y="1865180"/>
            <a:chExt cx="3082764" cy="1007156"/>
          </a:xfrm>
        </p:grpSpPr>
        <p:sp>
          <p:nvSpPr>
            <p:cNvPr id="49" name="文本框 48"/>
            <p:cNvSpPr txBox="1"/>
            <p:nvPr/>
          </p:nvSpPr>
          <p:spPr>
            <a:xfrm>
              <a:off x="8288937" y="2180736"/>
              <a:ext cx="3082764" cy="691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9000"/>
                </a:lnSpc>
              </a:pPr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点击输入简要文字解说，简洁精准的解说所提炼的核心概念。</a:t>
              </a:r>
              <a:endParaRPr lang="zh-CN" altLang="en-US" sz="1600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288938" y="1865180"/>
              <a:ext cx="1787254" cy="409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9000"/>
                </a:lnSpc>
              </a:pPr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点击输入标题</a:t>
              </a:r>
              <a:endParaRPr lang="zh-CN" altLang="en-US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</p:grpSp>
      <p:sp>
        <p:nvSpPr>
          <p:cNvPr id="51" name="Freeform 30"/>
          <p:cNvSpPr>
            <a:spLocks noChangeAspect="1" noEditPoints="1" noChangeArrowheads="1"/>
          </p:cNvSpPr>
          <p:nvPr/>
        </p:nvSpPr>
        <p:spPr bwMode="auto">
          <a:xfrm>
            <a:off x="8042155" y="3533605"/>
            <a:ext cx="275290" cy="360000"/>
          </a:xfrm>
          <a:custGeom>
            <a:avLst/>
            <a:gdLst>
              <a:gd name="T0" fmla="*/ 60 w 74"/>
              <a:gd name="T1" fmla="*/ 0 h 97"/>
              <a:gd name="T2" fmla="*/ 72 w 74"/>
              <a:gd name="T3" fmla="*/ 11 h 97"/>
              <a:gd name="T4" fmla="*/ 70 w 74"/>
              <a:gd name="T5" fmla="*/ 52 h 97"/>
              <a:gd name="T6" fmla="*/ 63 w 74"/>
              <a:gd name="T7" fmla="*/ 11 h 97"/>
              <a:gd name="T8" fmla="*/ 60 w 74"/>
              <a:gd name="T9" fmla="*/ 8 h 97"/>
              <a:gd name="T10" fmla="*/ 26 w 74"/>
              <a:gd name="T11" fmla="*/ 11 h 97"/>
              <a:gd name="T12" fmla="*/ 26 w 74"/>
              <a:gd name="T13" fmla="*/ 18 h 97"/>
              <a:gd name="T14" fmla="*/ 19 w 74"/>
              <a:gd name="T15" fmla="*/ 24 h 97"/>
              <a:gd name="T16" fmla="*/ 12 w 74"/>
              <a:gd name="T17" fmla="*/ 24 h 97"/>
              <a:gd name="T18" fmla="*/ 8 w 74"/>
              <a:gd name="T19" fmla="*/ 79 h 97"/>
              <a:gd name="T20" fmla="*/ 9 w 74"/>
              <a:gd name="T21" fmla="*/ 81 h 97"/>
              <a:gd name="T22" fmla="*/ 28 w 74"/>
              <a:gd name="T23" fmla="*/ 82 h 97"/>
              <a:gd name="T24" fmla="*/ 37 w 74"/>
              <a:gd name="T25" fmla="*/ 90 h 97"/>
              <a:gd name="T26" fmla="*/ 3 w 74"/>
              <a:gd name="T27" fmla="*/ 87 h 97"/>
              <a:gd name="T28" fmla="*/ 3 w 74"/>
              <a:gd name="T29" fmla="*/ 87 h 97"/>
              <a:gd name="T30" fmla="*/ 0 w 74"/>
              <a:gd name="T31" fmla="*/ 20 h 97"/>
              <a:gd name="T32" fmla="*/ 1 w 74"/>
              <a:gd name="T33" fmla="*/ 17 h 97"/>
              <a:gd name="T34" fmla="*/ 19 w 74"/>
              <a:gd name="T35" fmla="*/ 0 h 97"/>
              <a:gd name="T36" fmla="*/ 17 w 74"/>
              <a:gd name="T37" fmla="*/ 52 h 97"/>
              <a:gd name="T38" fmla="*/ 27 w 74"/>
              <a:gd name="T39" fmla="*/ 56 h 97"/>
              <a:gd name="T40" fmla="*/ 17 w 74"/>
              <a:gd name="T41" fmla="*/ 52 h 97"/>
              <a:gd name="T42" fmla="*/ 17 w 74"/>
              <a:gd name="T43" fmla="*/ 44 h 97"/>
              <a:gd name="T44" fmla="*/ 56 w 74"/>
              <a:gd name="T45" fmla="*/ 40 h 97"/>
              <a:gd name="T46" fmla="*/ 17 w 74"/>
              <a:gd name="T47" fmla="*/ 28 h 97"/>
              <a:gd name="T48" fmla="*/ 56 w 74"/>
              <a:gd name="T49" fmla="*/ 33 h 97"/>
              <a:gd name="T50" fmla="*/ 17 w 74"/>
              <a:gd name="T51" fmla="*/ 28 h 97"/>
              <a:gd name="T52" fmla="*/ 34 w 74"/>
              <a:gd name="T53" fmla="*/ 22 h 97"/>
              <a:gd name="T54" fmla="*/ 56 w 74"/>
              <a:gd name="T55" fmla="*/ 17 h 97"/>
              <a:gd name="T56" fmla="*/ 41 w 74"/>
              <a:gd name="T57" fmla="*/ 69 h 97"/>
              <a:gd name="T58" fmla="*/ 41 w 74"/>
              <a:gd name="T59" fmla="*/ 69 h 97"/>
              <a:gd name="T60" fmla="*/ 31 w 74"/>
              <a:gd name="T61" fmla="*/ 66 h 97"/>
              <a:gd name="T62" fmla="*/ 47 w 74"/>
              <a:gd name="T63" fmla="*/ 86 h 97"/>
              <a:gd name="T64" fmla="*/ 59 w 74"/>
              <a:gd name="T65" fmla="*/ 87 h 97"/>
              <a:gd name="T66" fmla="*/ 71 w 74"/>
              <a:gd name="T67" fmla="*/ 96 h 97"/>
              <a:gd name="T68" fmla="*/ 72 w 74"/>
              <a:gd name="T69" fmla="*/ 90 h 97"/>
              <a:gd name="T70" fmla="*/ 63 w 74"/>
              <a:gd name="T71" fmla="*/ 80 h 97"/>
              <a:gd name="T72" fmla="*/ 64 w 74"/>
              <a:gd name="T73" fmla="*/ 57 h 97"/>
              <a:gd name="T74" fmla="*/ 38 w 74"/>
              <a:gd name="T75" fmla="*/ 54 h 97"/>
              <a:gd name="T76" fmla="*/ 42 w 74"/>
              <a:gd name="T77" fmla="*/ 58 h 97"/>
              <a:gd name="T78" fmla="*/ 40 w 74"/>
              <a:gd name="T79" fmla="*/ 76 h 97"/>
              <a:gd name="T80" fmla="*/ 57 w 74"/>
              <a:gd name="T81" fmla="*/ 78 h 97"/>
              <a:gd name="T82" fmla="*/ 59 w 74"/>
              <a:gd name="T83" fmla="*/ 61 h 97"/>
              <a:gd name="T84" fmla="*/ 21 w 74"/>
              <a:gd name="T85" fmla="*/ 9 h 97"/>
              <a:gd name="T86" fmla="*/ 13 w 74"/>
              <a:gd name="T87" fmla="*/ 19 h 97"/>
              <a:gd name="T88" fmla="*/ 17 w 74"/>
              <a:gd name="T89" fmla="*/ 20 h 97"/>
              <a:gd name="T90" fmla="*/ 18 w 74"/>
              <a:gd name="T91" fmla="*/ 20 h 97"/>
              <a:gd name="T92" fmla="*/ 22 w 74"/>
              <a:gd name="T93" fmla="*/ 17 h 97"/>
              <a:gd name="T94" fmla="*/ 22 w 74"/>
              <a:gd name="T95" fmla="*/ 15 h 97"/>
              <a:gd name="T96" fmla="*/ 21 w 74"/>
              <a:gd name="T97" fmla="*/ 11 h 9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4"/>
              <a:gd name="T148" fmla="*/ 0 h 97"/>
              <a:gd name="T149" fmla="*/ 74 w 74"/>
              <a:gd name="T150" fmla="*/ 97 h 9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4" h="97">
                <a:moveTo>
                  <a:pt x="21" y="0"/>
                </a:move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6" y="1"/>
                  <a:pt x="68" y="3"/>
                </a:cubicBezTo>
                <a:cubicBezTo>
                  <a:pt x="70" y="5"/>
                  <a:pt x="72" y="8"/>
                  <a:pt x="72" y="11"/>
                </a:cubicBezTo>
                <a:cubicBezTo>
                  <a:pt x="72" y="56"/>
                  <a:pt x="72" y="56"/>
                  <a:pt x="72" y="56"/>
                </a:cubicBezTo>
                <a:cubicBezTo>
                  <a:pt x="71" y="55"/>
                  <a:pt x="70" y="53"/>
                  <a:pt x="70" y="52"/>
                </a:cubicBezTo>
                <a:cubicBezTo>
                  <a:pt x="68" y="50"/>
                  <a:pt x="66" y="48"/>
                  <a:pt x="63" y="47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0"/>
                  <a:pt x="63" y="9"/>
                  <a:pt x="62" y="9"/>
                </a:cubicBezTo>
                <a:cubicBezTo>
                  <a:pt x="62" y="8"/>
                  <a:pt x="61" y="8"/>
                  <a:pt x="60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6"/>
                  <a:pt x="26" y="17"/>
                  <a:pt x="26" y="18"/>
                </a:cubicBezTo>
                <a:cubicBezTo>
                  <a:pt x="26" y="19"/>
                  <a:pt x="25" y="21"/>
                  <a:pt x="23" y="22"/>
                </a:cubicBezTo>
                <a:cubicBezTo>
                  <a:pt x="22" y="23"/>
                  <a:pt x="21" y="24"/>
                  <a:pt x="19" y="24"/>
                </a:cubicBezTo>
                <a:cubicBezTo>
                  <a:pt x="18" y="24"/>
                  <a:pt x="17" y="24"/>
                  <a:pt x="16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79"/>
                  <a:pt x="8" y="79"/>
                  <a:pt x="8" y="79"/>
                </a:cubicBezTo>
                <a:cubicBezTo>
                  <a:pt x="8" y="80"/>
                  <a:pt x="9" y="80"/>
                  <a:pt x="9" y="81"/>
                </a:cubicBezTo>
                <a:cubicBezTo>
                  <a:pt x="9" y="81"/>
                  <a:pt x="9" y="81"/>
                  <a:pt x="9" y="81"/>
                </a:cubicBezTo>
                <a:cubicBezTo>
                  <a:pt x="10" y="81"/>
                  <a:pt x="10" y="82"/>
                  <a:pt x="11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9" y="83"/>
                  <a:pt x="29" y="84"/>
                </a:cubicBezTo>
                <a:cubicBezTo>
                  <a:pt x="31" y="86"/>
                  <a:pt x="34" y="88"/>
                  <a:pt x="37" y="90"/>
                </a:cubicBezTo>
                <a:cubicBezTo>
                  <a:pt x="11" y="90"/>
                  <a:pt x="11" y="90"/>
                  <a:pt x="11" y="90"/>
                </a:cubicBezTo>
                <a:cubicBezTo>
                  <a:pt x="8" y="90"/>
                  <a:pt x="5" y="89"/>
                  <a:pt x="3" y="87"/>
                </a:cubicBezTo>
                <a:cubicBezTo>
                  <a:pt x="3" y="87"/>
                  <a:pt x="3" y="87"/>
                  <a:pt x="3" y="87"/>
                </a:cubicBezTo>
                <a:cubicBezTo>
                  <a:pt x="3" y="87"/>
                  <a:pt x="3" y="87"/>
                  <a:pt x="3" y="87"/>
                </a:cubicBezTo>
                <a:cubicBezTo>
                  <a:pt x="1" y="85"/>
                  <a:pt x="0" y="82"/>
                  <a:pt x="0" y="7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7"/>
                  <a:pt x="1" y="17"/>
                  <a:pt x="1" y="17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21" y="0"/>
                  <a:pt x="21" y="0"/>
                  <a:pt x="21" y="0"/>
                </a:cubicBezTo>
                <a:close/>
                <a:moveTo>
                  <a:pt x="17" y="52"/>
                </a:moveTo>
                <a:cubicBezTo>
                  <a:pt x="17" y="56"/>
                  <a:pt x="17" y="56"/>
                  <a:pt x="1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2"/>
                  <a:pt x="27" y="52"/>
                  <a:pt x="27" y="52"/>
                </a:cubicBezTo>
                <a:cubicBezTo>
                  <a:pt x="17" y="52"/>
                  <a:pt x="17" y="52"/>
                  <a:pt x="17" y="52"/>
                </a:cubicBezTo>
                <a:close/>
                <a:moveTo>
                  <a:pt x="17" y="40"/>
                </a:moveTo>
                <a:cubicBezTo>
                  <a:pt x="17" y="44"/>
                  <a:pt x="17" y="44"/>
                  <a:pt x="17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0"/>
                  <a:pt x="56" y="40"/>
                  <a:pt x="56" y="40"/>
                </a:cubicBezTo>
                <a:cubicBezTo>
                  <a:pt x="17" y="40"/>
                  <a:pt x="17" y="40"/>
                  <a:pt x="17" y="40"/>
                </a:cubicBezTo>
                <a:close/>
                <a:moveTo>
                  <a:pt x="17" y="28"/>
                </a:moveTo>
                <a:cubicBezTo>
                  <a:pt x="17" y="33"/>
                  <a:pt x="17" y="33"/>
                  <a:pt x="17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28"/>
                  <a:pt x="56" y="28"/>
                  <a:pt x="56" y="28"/>
                </a:cubicBezTo>
                <a:cubicBezTo>
                  <a:pt x="17" y="28"/>
                  <a:pt x="17" y="28"/>
                  <a:pt x="17" y="28"/>
                </a:cubicBezTo>
                <a:close/>
                <a:moveTo>
                  <a:pt x="34" y="17"/>
                </a:moveTo>
                <a:cubicBezTo>
                  <a:pt x="34" y="22"/>
                  <a:pt x="34" y="22"/>
                  <a:pt x="34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17"/>
                  <a:pt x="56" y="17"/>
                  <a:pt x="56" y="17"/>
                </a:cubicBezTo>
                <a:cubicBezTo>
                  <a:pt x="34" y="17"/>
                  <a:pt x="34" y="17"/>
                  <a:pt x="34" y="17"/>
                </a:cubicBezTo>
                <a:close/>
                <a:moveTo>
                  <a:pt x="41" y="69"/>
                </a:moveTo>
                <a:cubicBezTo>
                  <a:pt x="43" y="64"/>
                  <a:pt x="48" y="61"/>
                  <a:pt x="55" y="60"/>
                </a:cubicBezTo>
                <a:cubicBezTo>
                  <a:pt x="48" y="56"/>
                  <a:pt x="39" y="62"/>
                  <a:pt x="41" y="69"/>
                </a:cubicBezTo>
                <a:close/>
                <a:moveTo>
                  <a:pt x="38" y="54"/>
                </a:moveTo>
                <a:cubicBezTo>
                  <a:pt x="34" y="57"/>
                  <a:pt x="32" y="61"/>
                  <a:pt x="31" y="66"/>
                </a:cubicBezTo>
                <a:cubicBezTo>
                  <a:pt x="31" y="70"/>
                  <a:pt x="32" y="75"/>
                  <a:pt x="35" y="79"/>
                </a:cubicBezTo>
                <a:cubicBezTo>
                  <a:pt x="38" y="83"/>
                  <a:pt x="43" y="86"/>
                  <a:pt x="47" y="86"/>
                </a:cubicBezTo>
                <a:cubicBezTo>
                  <a:pt x="51" y="87"/>
                  <a:pt x="55" y="86"/>
                  <a:pt x="58" y="84"/>
                </a:cubicBezTo>
                <a:cubicBezTo>
                  <a:pt x="58" y="85"/>
                  <a:pt x="58" y="86"/>
                  <a:pt x="59" y="87"/>
                </a:cubicBezTo>
                <a:cubicBezTo>
                  <a:pt x="65" y="95"/>
                  <a:pt x="65" y="95"/>
                  <a:pt x="65" y="95"/>
                </a:cubicBezTo>
                <a:cubicBezTo>
                  <a:pt x="67" y="97"/>
                  <a:pt x="69" y="97"/>
                  <a:pt x="71" y="96"/>
                </a:cubicBezTo>
                <a:cubicBezTo>
                  <a:pt x="71" y="96"/>
                  <a:pt x="71" y="96"/>
                  <a:pt x="71" y="96"/>
                </a:cubicBezTo>
                <a:cubicBezTo>
                  <a:pt x="73" y="94"/>
                  <a:pt x="74" y="91"/>
                  <a:pt x="72" y="90"/>
                </a:cubicBezTo>
                <a:cubicBezTo>
                  <a:pt x="66" y="82"/>
                  <a:pt x="66" y="82"/>
                  <a:pt x="66" y="82"/>
                </a:cubicBezTo>
                <a:cubicBezTo>
                  <a:pt x="65" y="81"/>
                  <a:pt x="64" y="80"/>
                  <a:pt x="63" y="80"/>
                </a:cubicBezTo>
                <a:cubicBezTo>
                  <a:pt x="66" y="77"/>
                  <a:pt x="67" y="74"/>
                  <a:pt x="68" y="70"/>
                </a:cubicBezTo>
                <a:cubicBezTo>
                  <a:pt x="68" y="66"/>
                  <a:pt x="67" y="61"/>
                  <a:pt x="64" y="57"/>
                </a:cubicBezTo>
                <a:cubicBezTo>
                  <a:pt x="61" y="53"/>
                  <a:pt x="56" y="50"/>
                  <a:pt x="52" y="50"/>
                </a:cubicBezTo>
                <a:cubicBezTo>
                  <a:pt x="47" y="49"/>
                  <a:pt x="42" y="50"/>
                  <a:pt x="38" y="54"/>
                </a:cubicBezTo>
                <a:close/>
                <a:moveTo>
                  <a:pt x="51" y="56"/>
                </a:moveTo>
                <a:cubicBezTo>
                  <a:pt x="48" y="56"/>
                  <a:pt x="45" y="56"/>
                  <a:pt x="42" y="58"/>
                </a:cubicBezTo>
                <a:cubicBezTo>
                  <a:pt x="39" y="61"/>
                  <a:pt x="38" y="63"/>
                  <a:pt x="37" y="67"/>
                </a:cubicBezTo>
                <a:cubicBezTo>
                  <a:pt x="37" y="70"/>
                  <a:pt x="38" y="73"/>
                  <a:pt x="40" y="76"/>
                </a:cubicBezTo>
                <a:cubicBezTo>
                  <a:pt x="42" y="78"/>
                  <a:pt x="45" y="80"/>
                  <a:pt x="48" y="80"/>
                </a:cubicBezTo>
                <a:cubicBezTo>
                  <a:pt x="51" y="80"/>
                  <a:pt x="54" y="80"/>
                  <a:pt x="57" y="78"/>
                </a:cubicBezTo>
                <a:cubicBezTo>
                  <a:pt x="60" y="76"/>
                  <a:pt x="61" y="73"/>
                  <a:pt x="61" y="69"/>
                </a:cubicBezTo>
                <a:cubicBezTo>
                  <a:pt x="62" y="66"/>
                  <a:pt x="61" y="63"/>
                  <a:pt x="59" y="61"/>
                </a:cubicBezTo>
                <a:cubicBezTo>
                  <a:pt x="57" y="58"/>
                  <a:pt x="54" y="56"/>
                  <a:pt x="51" y="56"/>
                </a:cubicBezTo>
                <a:close/>
                <a:moveTo>
                  <a:pt x="21" y="9"/>
                </a:moveTo>
                <a:cubicBezTo>
                  <a:pt x="11" y="19"/>
                  <a:pt x="11" y="19"/>
                  <a:pt x="11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8" y="20"/>
                  <a:pt x="18" y="20"/>
                </a:cubicBezTo>
                <a:cubicBezTo>
                  <a:pt x="19" y="20"/>
                  <a:pt x="20" y="19"/>
                  <a:pt x="21" y="19"/>
                </a:cubicBezTo>
                <a:cubicBezTo>
                  <a:pt x="21" y="18"/>
                  <a:pt x="22" y="17"/>
                  <a:pt x="22" y="17"/>
                </a:cubicBezTo>
                <a:cubicBezTo>
                  <a:pt x="22" y="16"/>
                  <a:pt x="22" y="16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1"/>
                  <a:pt x="21" y="11"/>
                  <a:pt x="21" y="11"/>
                </a:cubicBezTo>
                <a:lnTo>
                  <a:pt x="21" y="9"/>
                </a:lnTo>
                <a:close/>
              </a:path>
            </a:pathLst>
          </a:custGeom>
          <a:solidFill>
            <a:srgbClr val="C2C8F2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schemeClr val="lt1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  <p:grpSp>
        <p:nvGrpSpPr>
          <p:cNvPr id="52" name="组合 51"/>
          <p:cNvGrpSpPr>
            <a:grpSpLocks noChangeAspect="1"/>
          </p:cNvGrpSpPr>
          <p:nvPr/>
        </p:nvGrpSpPr>
        <p:grpSpPr>
          <a:xfrm>
            <a:off x="7611584" y="4998005"/>
            <a:ext cx="360000" cy="357665"/>
            <a:chOff x="6006732" y="2172146"/>
            <a:chExt cx="488950" cy="485775"/>
          </a:xfrm>
          <a:solidFill>
            <a:srgbClr val="1B9DB3"/>
          </a:solidFill>
          <a:effectLst>
            <a:outerShdw blurRad="444500" dist="152400" dir="8100000" sx="102000" sy="102000" algn="tr" rotWithShape="0">
              <a:prstClr val="black">
                <a:alpha val="12000"/>
              </a:prstClr>
            </a:outerShdw>
          </a:effectLst>
        </p:grpSpPr>
        <p:sp>
          <p:nvSpPr>
            <p:cNvPr id="53" name="AutoShape 84"/>
            <p:cNvSpPr/>
            <p:nvPr/>
          </p:nvSpPr>
          <p:spPr bwMode="auto">
            <a:xfrm>
              <a:off x="6006732" y="2172146"/>
              <a:ext cx="488950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54" name="AutoShape 85"/>
            <p:cNvSpPr/>
            <p:nvPr/>
          </p:nvSpPr>
          <p:spPr bwMode="auto">
            <a:xfrm>
              <a:off x="6297245" y="2353121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55" name="AutoShape 86"/>
            <p:cNvSpPr/>
            <p:nvPr/>
          </p:nvSpPr>
          <p:spPr bwMode="auto">
            <a:xfrm>
              <a:off x="6297245" y="2308671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56" name="AutoShape 87"/>
            <p:cNvSpPr/>
            <p:nvPr/>
          </p:nvSpPr>
          <p:spPr bwMode="auto">
            <a:xfrm>
              <a:off x="6297245" y="2261046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57" name="AutoShape 88"/>
            <p:cNvSpPr/>
            <p:nvPr/>
          </p:nvSpPr>
          <p:spPr bwMode="auto">
            <a:xfrm>
              <a:off x="6128970" y="2581721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58" name="AutoShape 89"/>
            <p:cNvSpPr/>
            <p:nvPr/>
          </p:nvSpPr>
          <p:spPr bwMode="auto">
            <a:xfrm>
              <a:off x="6128970" y="2537271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59" name="AutoShape 90"/>
            <p:cNvSpPr/>
            <p:nvPr/>
          </p:nvSpPr>
          <p:spPr bwMode="auto">
            <a:xfrm>
              <a:off x="6128970" y="2492821"/>
              <a:ext cx="136525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60" name="AutoShape 91"/>
            <p:cNvSpPr/>
            <p:nvPr/>
          </p:nvSpPr>
          <p:spPr bwMode="auto">
            <a:xfrm>
              <a:off x="6297245" y="2581721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61" name="AutoShape 92"/>
            <p:cNvSpPr/>
            <p:nvPr/>
          </p:nvSpPr>
          <p:spPr bwMode="auto">
            <a:xfrm>
              <a:off x="6297245" y="2537271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62" name="AutoShape 93"/>
            <p:cNvSpPr/>
            <p:nvPr/>
          </p:nvSpPr>
          <p:spPr bwMode="auto">
            <a:xfrm>
              <a:off x="6297245" y="2492821"/>
              <a:ext cx="136525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63" name="AutoShape 94"/>
            <p:cNvSpPr/>
            <p:nvPr/>
          </p:nvSpPr>
          <p:spPr bwMode="auto">
            <a:xfrm>
              <a:off x="6128970" y="2400746"/>
              <a:ext cx="304800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64" name="AutoShape 95"/>
            <p:cNvSpPr/>
            <p:nvPr/>
          </p:nvSpPr>
          <p:spPr bwMode="auto">
            <a:xfrm>
              <a:off x="6128970" y="2445196"/>
              <a:ext cx="304800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65" name="AutoShape 96"/>
            <p:cNvSpPr/>
            <p:nvPr/>
          </p:nvSpPr>
          <p:spPr bwMode="auto">
            <a:xfrm>
              <a:off x="6128970" y="2232471"/>
              <a:ext cx="136525" cy="136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solidFill>
              <a:srgbClr val="E6BECF"/>
            </a:solidFill>
            <a:ln>
              <a:noFill/>
            </a:ln>
            <a:effectLst>
              <a:outerShdw blurRad="152400" dist="38100" dir="2700000" sx="102000" sy="102000" algn="tl" rotWithShape="0">
                <a:schemeClr val="tx1">
                  <a:lumMod val="50000"/>
                  <a:lumOff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0886" y="80983"/>
            <a:ext cx="4461517" cy="780635"/>
            <a:chOff x="-10886" y="80983"/>
            <a:chExt cx="4461517" cy="780635"/>
          </a:xfrm>
        </p:grpSpPr>
        <p:sp>
          <p:nvSpPr>
            <p:cNvPr id="6" name="文本框 5"/>
            <p:cNvSpPr txBox="1"/>
            <p:nvPr/>
          </p:nvSpPr>
          <p:spPr>
            <a:xfrm>
              <a:off x="217714" y="215287"/>
              <a:ext cx="78377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04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10886" y="805013"/>
              <a:ext cx="990600" cy="21600"/>
            </a:xfrm>
            <a:prstGeom prst="rect">
              <a:avLst/>
            </a:prstGeom>
            <a:solidFill>
              <a:srgbClr val="8C9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79714" y="80983"/>
              <a:ext cx="3470917" cy="749857"/>
              <a:chOff x="979714" y="80983"/>
              <a:chExt cx="3470917" cy="749857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979714" y="80983"/>
                <a:ext cx="3470917" cy="52322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zh-CN" altLang="en-US" sz="2800">
                    <a:sym typeface="汉仪雅酷黑 55W" panose="020B0504020202020204" pitchFamily="34" charset="-122"/>
                  </a:rPr>
                  <a:t>下步工作计划</a:t>
                </a:r>
                <a:endParaRPr lang="zh-CN" altLang="en-US" sz="2800"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79714" y="492286"/>
                <a:ext cx="2542944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600">
                    <a:solidFill>
                      <a:srgbClr val="172073"/>
                    </a:solidFill>
                    <a:effectLst>
                      <a:outerShdw blurRad="50800" dist="38100" dir="2700000" algn="tl" rotWithShape="0">
                        <a:srgbClr val="949DEA">
                          <a:alpha val="40000"/>
                        </a:srgbClr>
                      </a:outerShdw>
                    </a:effectLst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+mn-ea"/>
                  </a:defRPr>
                </a:lvl1pPr>
              </a:lstStyle>
              <a:p>
                <a:pPr algn="l"/>
                <a:r>
                  <a:rPr lang="en-US" altLang="zh-CN" sz="1600">
                    <a:sym typeface="汉仪雅酷黑 55W" panose="020B0504020202020204" pitchFamily="34" charset="-122"/>
                  </a:rPr>
                  <a:t>Next work plan</a:t>
                </a:r>
                <a:endParaRPr lang="en-US" altLang="zh-CN" sz="1600">
                  <a:sym typeface="汉仪雅酷黑 55W" panose="020B0504020202020204" pitchFamily="34" charset="-122"/>
                </a:endParaRP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1175567" y="1173217"/>
            <a:ext cx="6213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 u="none" strike="noStrike" baseline="0">
                <a:solidFill>
                  <a:srgbClr val="000000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rPr>
              <a:t>统一的字体使阅读更流畅。</a:t>
            </a:r>
            <a:endParaRPr lang="zh-CN" altLang="en-US" sz="2400" b="0" i="0" u="none" strike="noStrike" baseline="0">
              <a:solidFill>
                <a:srgbClr val="000000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典雅体简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75566" y="1720685"/>
            <a:ext cx="7180157" cy="94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0" i="0" u="none" strike="noStrike" baseline="0">
                <a:solidFill>
                  <a:srgbClr val="000000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rPr>
              <a:t>点击输入简要文字解说，解说文字尽量概括精炼，简洁精准的解说所提炼的核心概念。点击输入简要文字解说，解说文字尽量概括精炼，简洁精准的解说所提炼的核心概念。</a:t>
            </a:r>
            <a:endParaRPr lang="zh-CN" altLang="en-US" sz="1600" b="0" i="0" u="none" strike="noStrike" baseline="0">
              <a:solidFill>
                <a:srgbClr val="000000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典雅体简" panose="00020600040101010101" pitchFamily="18" charset="-122"/>
            </a:endParaRPr>
          </a:p>
        </p:txBody>
      </p:sp>
      <p:sp>
        <p:nvSpPr>
          <p:cNvPr id="18" name="矩形: 圆角 17"/>
          <p:cNvSpPr>
            <a:spLocks noChangeAspect="1"/>
          </p:cNvSpPr>
          <p:nvPr/>
        </p:nvSpPr>
        <p:spPr>
          <a:xfrm>
            <a:off x="1252448" y="4699303"/>
            <a:ext cx="720000" cy="720000"/>
          </a:xfrm>
          <a:prstGeom prst="roundRect">
            <a:avLst/>
          </a:prstGeom>
          <a:solidFill>
            <a:srgbClr val="E6BECF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典雅体简" panose="00020600040101010101" pitchFamily="18" charset="-122"/>
            </a:endParaRPr>
          </a:p>
        </p:txBody>
      </p:sp>
      <p:sp>
        <p:nvSpPr>
          <p:cNvPr id="19" name="矩形: 圆角 18"/>
          <p:cNvSpPr>
            <a:spLocks noChangeAspect="1"/>
          </p:cNvSpPr>
          <p:nvPr/>
        </p:nvSpPr>
        <p:spPr>
          <a:xfrm>
            <a:off x="1252448" y="3115511"/>
            <a:ext cx="720000" cy="720000"/>
          </a:xfrm>
          <a:prstGeom prst="roundRect">
            <a:avLst/>
          </a:prstGeom>
          <a:solidFill>
            <a:srgbClr val="C2C8F2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典雅体简" panose="00020600040101010101" pitchFamily="18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252449" y="4225159"/>
            <a:ext cx="9687103" cy="0"/>
            <a:chOff x="1175567" y="4225159"/>
            <a:chExt cx="9687103" cy="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1175567" y="4225159"/>
              <a:ext cx="4248000" cy="0"/>
            </a:xfrm>
            <a:prstGeom prst="line">
              <a:avLst/>
            </a:prstGeom>
            <a:ln>
              <a:gradFill>
                <a:gsLst>
                  <a:gs pos="0">
                    <a:srgbClr val="E4A3B7"/>
                  </a:gs>
                  <a:gs pos="100000">
                    <a:srgbClr val="8C95E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614670" y="4225159"/>
              <a:ext cx="4248000" cy="0"/>
            </a:xfrm>
            <a:prstGeom prst="line">
              <a:avLst/>
            </a:prstGeom>
            <a:ln>
              <a:gradFill>
                <a:gsLst>
                  <a:gs pos="0">
                    <a:srgbClr val="E4A3B7"/>
                  </a:gs>
                  <a:gs pos="100000">
                    <a:srgbClr val="8C95E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252449" y="5764925"/>
            <a:ext cx="9687103" cy="0"/>
            <a:chOff x="1175567" y="4225159"/>
            <a:chExt cx="9687103" cy="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175567" y="4225159"/>
              <a:ext cx="4248000" cy="0"/>
            </a:xfrm>
            <a:prstGeom prst="line">
              <a:avLst/>
            </a:prstGeom>
            <a:ln>
              <a:gradFill>
                <a:gsLst>
                  <a:gs pos="0">
                    <a:srgbClr val="E4A3B7"/>
                  </a:gs>
                  <a:gs pos="100000">
                    <a:srgbClr val="8C95E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6614670" y="4225159"/>
              <a:ext cx="4248000" cy="0"/>
            </a:xfrm>
            <a:prstGeom prst="line">
              <a:avLst/>
            </a:prstGeom>
            <a:ln>
              <a:gradFill>
                <a:gsLst>
                  <a:gs pos="0">
                    <a:srgbClr val="E4A3B7"/>
                  </a:gs>
                  <a:gs pos="100000">
                    <a:srgbClr val="8C95E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: 圆角 25"/>
          <p:cNvSpPr>
            <a:spLocks noChangeAspect="1"/>
          </p:cNvSpPr>
          <p:nvPr/>
        </p:nvSpPr>
        <p:spPr>
          <a:xfrm>
            <a:off x="6691552" y="4699303"/>
            <a:ext cx="720000" cy="720000"/>
          </a:xfrm>
          <a:prstGeom prst="roundRect">
            <a:avLst/>
          </a:prstGeom>
          <a:solidFill>
            <a:srgbClr val="C2C8F2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典雅体简" panose="00020600040101010101" pitchFamily="18" charset="-122"/>
            </a:endParaRPr>
          </a:p>
        </p:txBody>
      </p:sp>
      <p:sp>
        <p:nvSpPr>
          <p:cNvPr id="27" name="矩形: 圆角 26"/>
          <p:cNvSpPr>
            <a:spLocks noChangeAspect="1"/>
          </p:cNvSpPr>
          <p:nvPr/>
        </p:nvSpPr>
        <p:spPr>
          <a:xfrm>
            <a:off x="6691552" y="3115511"/>
            <a:ext cx="720000" cy="720000"/>
          </a:xfrm>
          <a:prstGeom prst="roundRect">
            <a:avLst/>
          </a:prstGeom>
          <a:solidFill>
            <a:srgbClr val="E6BECF"/>
          </a:solidFill>
          <a:ln>
            <a:noFill/>
          </a:ln>
          <a:effectLst>
            <a:outerShdw blurRad="152400" dist="38100" dir="2700000" sx="102000" sy="102000" algn="tl" rotWithShape="0">
              <a:schemeClr val="tx1">
                <a:lumMod val="50000"/>
                <a:lumOff val="5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典雅体简" panose="00020600040101010101" pitchFamily="18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344036" y="2968374"/>
            <a:ext cx="3156413" cy="1097565"/>
            <a:chOff x="416822" y="5648845"/>
            <a:chExt cx="3156413" cy="1097565"/>
          </a:xfrm>
        </p:grpSpPr>
        <p:sp>
          <p:nvSpPr>
            <p:cNvPr id="29" name="文本框 28"/>
            <p:cNvSpPr txBox="1"/>
            <p:nvPr/>
          </p:nvSpPr>
          <p:spPr>
            <a:xfrm>
              <a:off x="416823" y="5964401"/>
              <a:ext cx="3156412" cy="78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点击输入简要文字解说，简洁精准的解说所提炼的核心概念。</a:t>
              </a:r>
              <a:endPara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16822" y="5648845"/>
              <a:ext cx="155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此处为标题</a:t>
              </a:r>
              <a:endParaRPr lang="zh-CN" altLang="en-US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83139" y="2959858"/>
            <a:ext cx="3156413" cy="1097565"/>
            <a:chOff x="416822" y="5648845"/>
            <a:chExt cx="3156413" cy="1097565"/>
          </a:xfrm>
        </p:grpSpPr>
        <p:sp>
          <p:nvSpPr>
            <p:cNvPr id="32" name="文本框 31"/>
            <p:cNvSpPr txBox="1"/>
            <p:nvPr/>
          </p:nvSpPr>
          <p:spPr>
            <a:xfrm>
              <a:off x="416823" y="5964401"/>
              <a:ext cx="3156412" cy="78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点击输入简要文字解说，简洁精准的解说所提炼的核心概念。</a:t>
              </a:r>
              <a:endPara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16822" y="5648845"/>
              <a:ext cx="155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此处为标题</a:t>
              </a:r>
              <a:endParaRPr lang="zh-CN" altLang="en-US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344036" y="4508139"/>
            <a:ext cx="3156413" cy="1097565"/>
            <a:chOff x="416822" y="5648845"/>
            <a:chExt cx="3156413" cy="1097565"/>
          </a:xfrm>
        </p:grpSpPr>
        <p:sp>
          <p:nvSpPr>
            <p:cNvPr id="35" name="文本框 34"/>
            <p:cNvSpPr txBox="1"/>
            <p:nvPr/>
          </p:nvSpPr>
          <p:spPr>
            <a:xfrm>
              <a:off x="416823" y="5964401"/>
              <a:ext cx="3156412" cy="78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点击输入简要文字解说，简洁精准的解说所提炼的核心概念。</a:t>
              </a:r>
              <a:endPara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16822" y="5648845"/>
              <a:ext cx="155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此处为标题</a:t>
              </a:r>
              <a:endParaRPr lang="zh-CN" altLang="en-US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83139" y="4499623"/>
            <a:ext cx="3156413" cy="1097565"/>
            <a:chOff x="416822" y="5648845"/>
            <a:chExt cx="3156413" cy="1097565"/>
          </a:xfrm>
        </p:grpSpPr>
        <p:sp>
          <p:nvSpPr>
            <p:cNvPr id="38" name="文本框 37"/>
            <p:cNvSpPr txBox="1"/>
            <p:nvPr/>
          </p:nvSpPr>
          <p:spPr>
            <a:xfrm>
              <a:off x="416823" y="5964401"/>
              <a:ext cx="3156412" cy="78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点击输入简要文字解说，简洁精准的解说所提炼的核心概念。</a:t>
              </a:r>
              <a:endPara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6822" y="5648845"/>
              <a:ext cx="155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典雅体简" panose="00020600040101010101" pitchFamily="18" charset="-122"/>
                </a:rPr>
                <a:t>此处为标题</a:t>
              </a:r>
              <a:endParaRPr lang="zh-CN" altLang="en-US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</p:grpSp>
      <p:sp>
        <p:nvSpPr>
          <p:cNvPr id="40" name="ïṧļïḍè"/>
          <p:cNvSpPr>
            <a:spLocks noChangeAspect="1"/>
          </p:cNvSpPr>
          <p:nvPr/>
        </p:nvSpPr>
        <p:spPr bwMode="auto">
          <a:xfrm>
            <a:off x="1402894" y="3262479"/>
            <a:ext cx="419108" cy="432000"/>
          </a:xfrm>
          <a:custGeom>
            <a:avLst/>
            <a:gdLst/>
            <a:ahLst/>
            <a:cxnLst>
              <a:cxn ang="0">
                <a:pos x="41" y="25"/>
              </a:cxn>
              <a:cxn ang="0">
                <a:pos x="36" y="22"/>
              </a:cxn>
              <a:cxn ang="0">
                <a:pos x="38" y="16"/>
              </a:cxn>
              <a:cxn ang="0">
                <a:pos x="38" y="12"/>
              </a:cxn>
              <a:cxn ang="0">
                <a:pos x="39" y="10"/>
              </a:cxn>
              <a:cxn ang="0">
                <a:pos x="33" y="2"/>
              </a:cxn>
              <a:cxn ang="0">
                <a:pos x="31" y="3"/>
              </a:cxn>
              <a:cxn ang="0">
                <a:pos x="30" y="5"/>
              </a:cxn>
              <a:cxn ang="0">
                <a:pos x="29" y="5"/>
              </a:cxn>
              <a:cxn ang="0">
                <a:pos x="25" y="2"/>
              </a:cxn>
              <a:cxn ang="0">
                <a:pos x="22" y="0"/>
              </a:cxn>
              <a:cxn ang="0">
                <a:pos x="9" y="5"/>
              </a:cxn>
              <a:cxn ang="0">
                <a:pos x="14" y="4"/>
              </a:cxn>
              <a:cxn ang="0">
                <a:pos x="15" y="4"/>
              </a:cxn>
              <a:cxn ang="0">
                <a:pos x="14" y="8"/>
              </a:cxn>
              <a:cxn ang="0">
                <a:pos x="17" y="10"/>
              </a:cxn>
              <a:cxn ang="0">
                <a:pos x="18" y="7"/>
              </a:cxn>
              <a:cxn ang="0">
                <a:pos x="21" y="7"/>
              </a:cxn>
              <a:cxn ang="0">
                <a:pos x="24" y="8"/>
              </a:cxn>
              <a:cxn ang="0">
                <a:pos x="26" y="11"/>
              </a:cxn>
              <a:cxn ang="0">
                <a:pos x="24" y="11"/>
              </a:cxn>
              <a:cxn ang="0">
                <a:pos x="20" y="12"/>
              </a:cxn>
              <a:cxn ang="0">
                <a:pos x="23" y="12"/>
              </a:cxn>
              <a:cxn ang="0">
                <a:pos x="19" y="15"/>
              </a:cxn>
              <a:cxn ang="0">
                <a:pos x="17" y="20"/>
              </a:cxn>
              <a:cxn ang="0">
                <a:pos x="13" y="19"/>
              </a:cxn>
              <a:cxn ang="0">
                <a:pos x="13" y="23"/>
              </a:cxn>
              <a:cxn ang="0">
                <a:pos x="15" y="24"/>
              </a:cxn>
              <a:cxn ang="0">
                <a:pos x="17" y="27"/>
              </a:cxn>
              <a:cxn ang="0">
                <a:pos x="14" y="25"/>
              </a:cxn>
              <a:cxn ang="0">
                <a:pos x="9" y="23"/>
              </a:cxn>
              <a:cxn ang="0">
                <a:pos x="6" y="18"/>
              </a:cxn>
              <a:cxn ang="0">
                <a:pos x="4" y="11"/>
              </a:cxn>
              <a:cxn ang="0">
                <a:pos x="18" y="44"/>
              </a:cxn>
              <a:cxn ang="0">
                <a:pos x="19" y="37"/>
              </a:cxn>
              <a:cxn ang="0">
                <a:pos x="16" y="31"/>
              </a:cxn>
              <a:cxn ang="0">
                <a:pos x="18" y="28"/>
              </a:cxn>
              <a:cxn ang="0">
                <a:pos x="22" y="28"/>
              </a:cxn>
              <a:cxn ang="0">
                <a:pos x="26" y="31"/>
              </a:cxn>
              <a:cxn ang="0">
                <a:pos x="28" y="33"/>
              </a:cxn>
              <a:cxn ang="0">
                <a:pos x="30" y="35"/>
              </a:cxn>
              <a:cxn ang="0">
                <a:pos x="25" y="40"/>
              </a:cxn>
              <a:cxn ang="0">
                <a:pos x="22" y="42"/>
              </a:cxn>
              <a:cxn ang="0">
                <a:pos x="23" y="44"/>
              </a:cxn>
              <a:cxn ang="0">
                <a:pos x="42" y="28"/>
              </a:cxn>
              <a:cxn ang="0">
                <a:pos x="23" y="12"/>
              </a:cxn>
              <a:cxn ang="0">
                <a:pos x="22" y="14"/>
              </a:cxn>
              <a:cxn ang="0">
                <a:pos x="32" y="4"/>
              </a:cxn>
              <a:cxn ang="0">
                <a:pos x="35" y="5"/>
              </a:cxn>
            </a:cxnLst>
            <a:rect l="0" t="0" r="r" b="b"/>
            <a:pathLst>
              <a:path w="43" h="44">
                <a:moveTo>
                  <a:pt x="42" y="28"/>
                </a:moveTo>
                <a:cubicBezTo>
                  <a:pt x="42" y="27"/>
                  <a:pt x="42" y="26"/>
                  <a:pt x="42" y="26"/>
                </a:cubicBezTo>
                <a:cubicBezTo>
                  <a:pt x="42" y="26"/>
                  <a:pt x="41" y="25"/>
                  <a:pt x="41" y="25"/>
                </a:cubicBezTo>
                <a:cubicBezTo>
                  <a:pt x="41" y="24"/>
                  <a:pt x="40" y="26"/>
                  <a:pt x="40" y="26"/>
                </a:cubicBezTo>
                <a:cubicBezTo>
                  <a:pt x="39" y="26"/>
                  <a:pt x="39" y="26"/>
                  <a:pt x="38" y="26"/>
                </a:cubicBezTo>
                <a:cubicBezTo>
                  <a:pt x="38" y="26"/>
                  <a:pt x="36" y="22"/>
                  <a:pt x="36" y="22"/>
                </a:cubicBezTo>
                <a:cubicBezTo>
                  <a:pt x="36" y="22"/>
                  <a:pt x="36" y="21"/>
                  <a:pt x="36" y="20"/>
                </a:cubicBezTo>
                <a:cubicBezTo>
                  <a:pt x="36" y="19"/>
                  <a:pt x="37" y="18"/>
                  <a:pt x="37" y="18"/>
                </a:cubicBezTo>
                <a:cubicBezTo>
                  <a:pt x="37" y="18"/>
                  <a:pt x="37" y="17"/>
                  <a:pt x="38" y="16"/>
                </a:cubicBezTo>
                <a:cubicBezTo>
                  <a:pt x="38" y="15"/>
                  <a:pt x="39" y="15"/>
                  <a:pt x="39" y="15"/>
                </a:cubicBezTo>
                <a:cubicBezTo>
                  <a:pt x="39" y="15"/>
                  <a:pt x="39" y="14"/>
                  <a:pt x="38" y="14"/>
                </a:cubicBezTo>
                <a:cubicBezTo>
                  <a:pt x="37" y="13"/>
                  <a:pt x="37" y="13"/>
                  <a:pt x="38" y="12"/>
                </a:cubicBezTo>
                <a:cubicBezTo>
                  <a:pt x="38" y="11"/>
                  <a:pt x="38" y="11"/>
                  <a:pt x="38" y="11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1"/>
                  <a:pt x="39" y="10"/>
                  <a:pt x="39" y="10"/>
                </a:cubicBezTo>
                <a:cubicBezTo>
                  <a:pt x="39" y="10"/>
                  <a:pt x="40" y="10"/>
                  <a:pt x="40" y="10"/>
                </a:cubicBezTo>
                <a:cubicBezTo>
                  <a:pt x="40" y="10"/>
                  <a:pt x="41" y="10"/>
                  <a:pt x="41" y="10"/>
                </a:cubicBezTo>
                <a:cubicBezTo>
                  <a:pt x="39" y="7"/>
                  <a:pt x="36" y="4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3"/>
                  <a:pt x="31" y="3"/>
                  <a:pt x="31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6"/>
                  <a:pt x="29" y="6"/>
                  <a:pt x="29" y="5"/>
                </a:cubicBezTo>
                <a:cubicBezTo>
                  <a:pt x="28" y="5"/>
                  <a:pt x="28" y="5"/>
                  <a:pt x="27" y="5"/>
                </a:cubicBezTo>
                <a:cubicBezTo>
                  <a:pt x="27" y="5"/>
                  <a:pt x="25" y="3"/>
                  <a:pt x="25" y="3"/>
                </a:cubicBezTo>
                <a:cubicBezTo>
                  <a:pt x="25" y="3"/>
                  <a:pt x="25" y="3"/>
                  <a:pt x="25" y="2"/>
                </a:cubicBezTo>
                <a:cubicBezTo>
                  <a:pt x="26" y="2"/>
                  <a:pt x="24" y="1"/>
                  <a:pt x="24" y="1"/>
                </a:cubicBezTo>
                <a:cubicBezTo>
                  <a:pt x="24" y="0"/>
                  <a:pt x="22" y="0"/>
                  <a:pt x="2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8" y="0"/>
                  <a:pt x="13" y="1"/>
                  <a:pt x="10" y="4"/>
                </a:cubicBezTo>
                <a:cubicBezTo>
                  <a:pt x="11" y="4"/>
                  <a:pt x="12" y="3"/>
                  <a:pt x="11" y="4"/>
                </a:cubicBezTo>
                <a:cubicBezTo>
                  <a:pt x="10" y="4"/>
                  <a:pt x="9" y="5"/>
                  <a:pt x="9" y="5"/>
                </a:cubicBezTo>
                <a:cubicBezTo>
                  <a:pt x="8" y="5"/>
                  <a:pt x="9" y="5"/>
                  <a:pt x="9" y="5"/>
                </a:cubicBezTo>
                <a:cubicBezTo>
                  <a:pt x="10" y="5"/>
                  <a:pt x="11" y="5"/>
                  <a:pt x="1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2"/>
                  <a:pt x="14" y="3"/>
                  <a:pt x="15" y="4"/>
                </a:cubicBezTo>
                <a:cubicBezTo>
                  <a:pt x="15" y="5"/>
                  <a:pt x="17" y="5"/>
                  <a:pt x="16" y="5"/>
                </a:cubicBezTo>
                <a:cubicBezTo>
                  <a:pt x="14" y="6"/>
                  <a:pt x="12" y="7"/>
                  <a:pt x="13" y="7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5" y="8"/>
                  <a:pt x="15" y="8"/>
                </a:cubicBezTo>
                <a:cubicBezTo>
                  <a:pt x="15" y="8"/>
                  <a:pt x="16" y="9"/>
                  <a:pt x="16" y="9"/>
                </a:cubicBezTo>
                <a:cubicBezTo>
                  <a:pt x="16" y="9"/>
                  <a:pt x="16" y="9"/>
                  <a:pt x="17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8"/>
                  <a:pt x="19" y="9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9" y="5"/>
                  <a:pt x="20" y="6"/>
                </a:cubicBezTo>
                <a:cubicBezTo>
                  <a:pt x="20" y="6"/>
                  <a:pt x="20" y="7"/>
                  <a:pt x="21" y="7"/>
                </a:cubicBezTo>
                <a:cubicBezTo>
                  <a:pt x="22" y="7"/>
                  <a:pt x="22" y="6"/>
                  <a:pt x="22" y="6"/>
                </a:cubicBezTo>
                <a:cubicBezTo>
                  <a:pt x="22" y="6"/>
                  <a:pt x="23" y="6"/>
                  <a:pt x="23" y="7"/>
                </a:cubicBezTo>
                <a:cubicBezTo>
                  <a:pt x="24" y="8"/>
                  <a:pt x="24" y="8"/>
                  <a:pt x="24" y="8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9"/>
                  <a:pt x="25" y="8"/>
                  <a:pt x="25" y="9"/>
                </a:cubicBezTo>
                <a:cubicBezTo>
                  <a:pt x="25" y="11"/>
                  <a:pt x="25" y="11"/>
                  <a:pt x="26" y="11"/>
                </a:cubicBezTo>
                <a:cubicBezTo>
                  <a:pt x="26" y="11"/>
                  <a:pt x="27" y="11"/>
                  <a:pt x="27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1"/>
                  <a:pt x="25" y="10"/>
                  <a:pt x="24" y="10"/>
                </a:cubicBezTo>
                <a:cubicBezTo>
                  <a:pt x="24" y="10"/>
                  <a:pt x="22" y="10"/>
                  <a:pt x="22" y="10"/>
                </a:cubicBezTo>
                <a:cubicBezTo>
                  <a:pt x="22" y="10"/>
                  <a:pt x="20" y="11"/>
                  <a:pt x="20" y="12"/>
                </a:cubicBezTo>
                <a:cubicBezTo>
                  <a:pt x="20" y="12"/>
                  <a:pt x="22" y="11"/>
                  <a:pt x="22" y="11"/>
                </a:cubicBezTo>
                <a:cubicBezTo>
                  <a:pt x="22" y="12"/>
                  <a:pt x="22" y="11"/>
                  <a:pt x="22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2" y="13"/>
                </a:cubicBezTo>
                <a:cubicBezTo>
                  <a:pt x="21" y="13"/>
                  <a:pt x="20" y="13"/>
                  <a:pt x="20" y="14"/>
                </a:cubicBezTo>
                <a:cubicBezTo>
                  <a:pt x="20" y="14"/>
                  <a:pt x="19" y="14"/>
                  <a:pt x="19" y="15"/>
                </a:cubicBezTo>
                <a:cubicBezTo>
                  <a:pt x="18" y="16"/>
                  <a:pt x="19" y="16"/>
                  <a:pt x="18" y="16"/>
                </a:cubicBezTo>
                <a:cubicBezTo>
                  <a:pt x="18" y="17"/>
                  <a:pt x="16" y="18"/>
                  <a:pt x="16" y="19"/>
                </a:cubicBezTo>
                <a:cubicBezTo>
                  <a:pt x="17" y="19"/>
                  <a:pt x="17" y="20"/>
                  <a:pt x="17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19"/>
                  <a:pt x="15" y="19"/>
                </a:cubicBezTo>
                <a:cubicBezTo>
                  <a:pt x="14" y="19"/>
                  <a:pt x="13" y="19"/>
                  <a:pt x="13" y="19"/>
                </a:cubicBezTo>
                <a:cubicBezTo>
                  <a:pt x="13" y="19"/>
                  <a:pt x="11" y="19"/>
                  <a:pt x="11" y="20"/>
                </a:cubicBezTo>
                <a:cubicBezTo>
                  <a:pt x="11" y="20"/>
                  <a:pt x="10" y="23"/>
                  <a:pt x="12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23"/>
                  <a:pt x="14" y="22"/>
                  <a:pt x="14" y="22"/>
                </a:cubicBezTo>
                <a:cubicBezTo>
                  <a:pt x="14" y="22"/>
                  <a:pt x="14" y="24"/>
                  <a:pt x="14" y="24"/>
                </a:cubicBezTo>
                <a:cubicBezTo>
                  <a:pt x="14" y="24"/>
                  <a:pt x="15" y="24"/>
                  <a:pt x="15" y="24"/>
                </a:cubicBezTo>
                <a:cubicBezTo>
                  <a:pt x="15" y="24"/>
                  <a:pt x="16" y="25"/>
                  <a:pt x="16" y="26"/>
                </a:cubicBezTo>
                <a:cubicBezTo>
                  <a:pt x="16" y="26"/>
                  <a:pt x="16" y="27"/>
                  <a:pt x="16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6" y="27"/>
                  <a:pt x="15" y="27"/>
                </a:cubicBezTo>
                <a:cubicBezTo>
                  <a:pt x="15" y="26"/>
                  <a:pt x="14" y="25"/>
                  <a:pt x="14" y="25"/>
                </a:cubicBezTo>
                <a:cubicBezTo>
                  <a:pt x="14" y="25"/>
                  <a:pt x="13" y="25"/>
                  <a:pt x="13" y="25"/>
                </a:cubicBezTo>
                <a:cubicBezTo>
                  <a:pt x="12" y="24"/>
                  <a:pt x="13" y="24"/>
                  <a:pt x="12" y="24"/>
                </a:cubicBezTo>
                <a:cubicBezTo>
                  <a:pt x="11" y="24"/>
                  <a:pt x="10" y="24"/>
                  <a:pt x="9" y="23"/>
                </a:cubicBezTo>
                <a:cubicBezTo>
                  <a:pt x="9" y="23"/>
                  <a:pt x="8" y="22"/>
                  <a:pt x="8" y="22"/>
                </a:cubicBezTo>
                <a:cubicBezTo>
                  <a:pt x="8" y="22"/>
                  <a:pt x="7" y="21"/>
                  <a:pt x="7" y="20"/>
                </a:cubicBezTo>
                <a:cubicBezTo>
                  <a:pt x="6" y="19"/>
                  <a:pt x="6" y="19"/>
                  <a:pt x="6" y="18"/>
                </a:cubicBezTo>
                <a:cubicBezTo>
                  <a:pt x="5" y="18"/>
                  <a:pt x="5" y="18"/>
                  <a:pt x="4" y="17"/>
                </a:cubicBezTo>
                <a:cubicBezTo>
                  <a:pt x="4" y="15"/>
                  <a:pt x="5" y="13"/>
                  <a:pt x="5" y="13"/>
                </a:cubicBezTo>
                <a:cubicBezTo>
                  <a:pt x="4" y="12"/>
                  <a:pt x="5" y="11"/>
                  <a:pt x="4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4"/>
                  <a:pt x="0" y="18"/>
                  <a:pt x="0" y="22"/>
                </a:cubicBezTo>
                <a:cubicBezTo>
                  <a:pt x="0" y="33"/>
                  <a:pt x="8" y="42"/>
                  <a:pt x="18" y="44"/>
                </a:cubicBezTo>
                <a:cubicBezTo>
                  <a:pt x="18" y="44"/>
                  <a:pt x="18" y="44"/>
                  <a:pt x="18" y="43"/>
                </a:cubicBezTo>
                <a:cubicBezTo>
                  <a:pt x="18" y="42"/>
                  <a:pt x="18" y="41"/>
                  <a:pt x="19" y="39"/>
                </a:cubicBezTo>
                <a:cubicBezTo>
                  <a:pt x="19" y="38"/>
                  <a:pt x="19" y="37"/>
                  <a:pt x="19" y="37"/>
                </a:cubicBezTo>
                <a:cubicBezTo>
                  <a:pt x="19" y="37"/>
                  <a:pt x="17" y="37"/>
                  <a:pt x="17" y="36"/>
                </a:cubicBezTo>
                <a:cubicBezTo>
                  <a:pt x="17" y="36"/>
                  <a:pt x="15" y="33"/>
                  <a:pt x="15" y="32"/>
                </a:cubicBezTo>
                <a:cubicBezTo>
                  <a:pt x="15" y="31"/>
                  <a:pt x="16" y="31"/>
                  <a:pt x="16" y="31"/>
                </a:cubicBezTo>
                <a:cubicBezTo>
                  <a:pt x="16" y="31"/>
                  <a:pt x="16" y="30"/>
                  <a:pt x="16" y="29"/>
                </a:cubicBezTo>
                <a:cubicBezTo>
                  <a:pt x="16" y="28"/>
                  <a:pt x="17" y="28"/>
                  <a:pt x="1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20" y="28"/>
                  <a:pt x="21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28"/>
                  <a:pt x="23" y="29"/>
                  <a:pt x="24" y="29"/>
                </a:cubicBezTo>
                <a:cubicBezTo>
                  <a:pt x="24" y="30"/>
                  <a:pt x="26" y="30"/>
                  <a:pt x="26" y="30"/>
                </a:cubicBezTo>
                <a:cubicBezTo>
                  <a:pt x="26" y="31"/>
                  <a:pt x="26" y="31"/>
                  <a:pt x="26" y="31"/>
                </a:cubicBezTo>
                <a:cubicBezTo>
                  <a:pt x="25" y="32"/>
                  <a:pt x="25" y="32"/>
                  <a:pt x="25" y="32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7" y="32"/>
                  <a:pt x="28" y="33"/>
                </a:cubicBezTo>
                <a:cubicBezTo>
                  <a:pt x="28" y="33"/>
                  <a:pt x="30" y="33"/>
                  <a:pt x="30" y="33"/>
                </a:cubicBezTo>
                <a:cubicBezTo>
                  <a:pt x="30" y="33"/>
                  <a:pt x="31" y="33"/>
                  <a:pt x="31" y="34"/>
                </a:cubicBezTo>
                <a:cubicBezTo>
                  <a:pt x="30" y="34"/>
                  <a:pt x="30" y="35"/>
                  <a:pt x="30" y="35"/>
                </a:cubicBezTo>
                <a:cubicBezTo>
                  <a:pt x="30" y="35"/>
                  <a:pt x="29" y="37"/>
                  <a:pt x="28" y="38"/>
                </a:cubicBezTo>
                <a:cubicBezTo>
                  <a:pt x="28" y="39"/>
                  <a:pt x="28" y="38"/>
                  <a:pt x="27" y="39"/>
                </a:cubicBezTo>
                <a:cubicBezTo>
                  <a:pt x="26" y="39"/>
                  <a:pt x="26" y="39"/>
                  <a:pt x="25" y="40"/>
                </a:cubicBezTo>
                <a:cubicBezTo>
                  <a:pt x="25" y="41"/>
                  <a:pt x="24" y="41"/>
                  <a:pt x="23" y="41"/>
                </a:cubicBezTo>
                <a:cubicBezTo>
                  <a:pt x="23" y="42"/>
                  <a:pt x="23" y="42"/>
                  <a:pt x="23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22" y="42"/>
                  <a:pt x="21" y="43"/>
                  <a:pt x="21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0" y="44"/>
                  <a:pt x="37" y="40"/>
                  <a:pt x="41" y="34"/>
                </a:cubicBezTo>
                <a:cubicBezTo>
                  <a:pt x="41" y="34"/>
                  <a:pt x="42" y="32"/>
                  <a:pt x="42" y="31"/>
                </a:cubicBezTo>
                <a:cubicBezTo>
                  <a:pt x="42" y="30"/>
                  <a:pt x="43" y="28"/>
                  <a:pt x="42" y="28"/>
                </a:cubicBezTo>
                <a:close/>
                <a:moveTo>
                  <a:pt x="22" y="14"/>
                </a:moveTo>
                <a:cubicBezTo>
                  <a:pt x="22" y="13"/>
                  <a:pt x="22" y="13"/>
                  <a:pt x="22" y="13"/>
                </a:cubicBezTo>
                <a:cubicBezTo>
                  <a:pt x="22" y="13"/>
                  <a:pt x="23" y="13"/>
                  <a:pt x="23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3" y="13"/>
                  <a:pt x="22" y="14"/>
                </a:cubicBezTo>
                <a:close/>
                <a:moveTo>
                  <a:pt x="33" y="5"/>
                </a:moveTo>
                <a:cubicBezTo>
                  <a:pt x="33" y="5"/>
                  <a:pt x="33" y="4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4" y="4"/>
                  <a:pt x="35" y="5"/>
                </a:cubicBezTo>
                <a:cubicBezTo>
                  <a:pt x="35" y="5"/>
                  <a:pt x="34" y="5"/>
                  <a:pt x="33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典雅体简" panose="00020600040101010101" pitchFamily="18" charset="-122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6835552" y="3348460"/>
            <a:ext cx="432000" cy="305892"/>
            <a:chOff x="8767763" y="4302126"/>
            <a:chExt cx="549275" cy="388938"/>
          </a:xfrm>
          <a:solidFill>
            <a:schemeClr val="bg1"/>
          </a:solidFill>
        </p:grpSpPr>
        <p:sp>
          <p:nvSpPr>
            <p:cNvPr id="42" name="Freeform 116"/>
            <p:cNvSpPr/>
            <p:nvPr/>
          </p:nvSpPr>
          <p:spPr bwMode="auto">
            <a:xfrm>
              <a:off x="8924925" y="4489451"/>
              <a:ext cx="392113" cy="201613"/>
            </a:xfrm>
            <a:custGeom>
              <a:avLst/>
              <a:gdLst>
                <a:gd name="T0" fmla="*/ 135 w 138"/>
                <a:gd name="T1" fmla="*/ 22 h 71"/>
                <a:gd name="T2" fmla="*/ 126 w 138"/>
                <a:gd name="T3" fmla="*/ 17 h 71"/>
                <a:gd name="T4" fmla="*/ 121 w 138"/>
                <a:gd name="T5" fmla="*/ 18 h 71"/>
                <a:gd name="T6" fmla="*/ 69 w 138"/>
                <a:gd name="T7" fmla="*/ 48 h 71"/>
                <a:gd name="T8" fmla="*/ 45 w 138"/>
                <a:gd name="T9" fmla="*/ 39 h 71"/>
                <a:gd name="T10" fmla="*/ 44 w 138"/>
                <a:gd name="T11" fmla="*/ 38 h 71"/>
                <a:gd name="T12" fmla="*/ 45 w 138"/>
                <a:gd name="T13" fmla="*/ 34 h 71"/>
                <a:gd name="T14" fmla="*/ 48 w 138"/>
                <a:gd name="T15" fmla="*/ 31 h 71"/>
                <a:gd name="T16" fmla="*/ 49 w 138"/>
                <a:gd name="T17" fmla="*/ 31 h 71"/>
                <a:gd name="T18" fmla="*/ 65 w 138"/>
                <a:gd name="T19" fmla="*/ 37 h 71"/>
                <a:gd name="T20" fmla="*/ 69 w 138"/>
                <a:gd name="T21" fmla="*/ 38 h 71"/>
                <a:gd name="T22" fmla="*/ 79 w 138"/>
                <a:gd name="T23" fmla="*/ 31 h 71"/>
                <a:gd name="T24" fmla="*/ 79 w 138"/>
                <a:gd name="T25" fmla="*/ 23 h 71"/>
                <a:gd name="T26" fmla="*/ 73 w 138"/>
                <a:gd name="T27" fmla="*/ 17 h 71"/>
                <a:gd name="T28" fmla="*/ 30 w 138"/>
                <a:gd name="T29" fmla="*/ 0 h 71"/>
                <a:gd name="T30" fmla="*/ 24 w 138"/>
                <a:gd name="T31" fmla="*/ 0 h 71"/>
                <a:gd name="T32" fmla="*/ 1 w 138"/>
                <a:gd name="T33" fmla="*/ 9 h 71"/>
                <a:gd name="T34" fmla="*/ 0 w 138"/>
                <a:gd name="T35" fmla="*/ 9 h 71"/>
                <a:gd name="T36" fmla="*/ 0 w 138"/>
                <a:gd name="T37" fmla="*/ 55 h 71"/>
                <a:gd name="T38" fmla="*/ 1 w 138"/>
                <a:gd name="T39" fmla="*/ 55 h 71"/>
                <a:gd name="T40" fmla="*/ 16 w 138"/>
                <a:gd name="T41" fmla="*/ 54 h 71"/>
                <a:gd name="T42" fmla="*/ 31 w 138"/>
                <a:gd name="T43" fmla="*/ 57 h 71"/>
                <a:gd name="T44" fmla="*/ 66 w 138"/>
                <a:gd name="T45" fmla="*/ 70 h 71"/>
                <a:gd name="T46" fmla="*/ 70 w 138"/>
                <a:gd name="T47" fmla="*/ 71 h 71"/>
                <a:gd name="T48" fmla="*/ 75 w 138"/>
                <a:gd name="T49" fmla="*/ 70 h 71"/>
                <a:gd name="T50" fmla="*/ 131 w 138"/>
                <a:gd name="T51" fmla="*/ 36 h 71"/>
                <a:gd name="T52" fmla="*/ 135 w 138"/>
                <a:gd name="T53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71">
                  <a:moveTo>
                    <a:pt x="135" y="22"/>
                  </a:moveTo>
                  <a:cubicBezTo>
                    <a:pt x="133" y="19"/>
                    <a:pt x="130" y="17"/>
                    <a:pt x="126" y="17"/>
                  </a:cubicBezTo>
                  <a:cubicBezTo>
                    <a:pt x="124" y="17"/>
                    <a:pt x="122" y="17"/>
                    <a:pt x="121" y="1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4" y="38"/>
                  </a:cubicBezTo>
                  <a:cubicBezTo>
                    <a:pt x="44" y="37"/>
                    <a:pt x="44" y="35"/>
                    <a:pt x="45" y="34"/>
                  </a:cubicBezTo>
                  <a:cubicBezTo>
                    <a:pt x="46" y="32"/>
                    <a:pt x="47" y="31"/>
                    <a:pt x="48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7" y="38"/>
                    <a:pt x="68" y="38"/>
                    <a:pt x="69" y="38"/>
                  </a:cubicBezTo>
                  <a:cubicBezTo>
                    <a:pt x="74" y="38"/>
                    <a:pt x="78" y="35"/>
                    <a:pt x="79" y="31"/>
                  </a:cubicBezTo>
                  <a:cubicBezTo>
                    <a:pt x="80" y="28"/>
                    <a:pt x="80" y="26"/>
                    <a:pt x="79" y="23"/>
                  </a:cubicBezTo>
                  <a:cubicBezTo>
                    <a:pt x="78" y="20"/>
                    <a:pt x="76" y="18"/>
                    <a:pt x="73" y="1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10" y="3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5"/>
                    <a:pt x="12" y="54"/>
                    <a:pt x="16" y="54"/>
                  </a:cubicBezTo>
                  <a:cubicBezTo>
                    <a:pt x="23" y="54"/>
                    <a:pt x="31" y="57"/>
                    <a:pt x="31" y="57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7" y="71"/>
                    <a:pt x="68" y="71"/>
                    <a:pt x="70" y="71"/>
                  </a:cubicBezTo>
                  <a:cubicBezTo>
                    <a:pt x="72" y="71"/>
                    <a:pt x="74" y="70"/>
                    <a:pt x="75" y="70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6" y="34"/>
                    <a:pt x="138" y="27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43" name="Freeform 117"/>
            <p:cNvSpPr>
              <a:spLocks noEditPoints="1"/>
            </p:cNvSpPr>
            <p:nvPr/>
          </p:nvSpPr>
          <p:spPr bwMode="auto">
            <a:xfrm>
              <a:off x="8767763" y="4506913"/>
              <a:ext cx="136525" cy="168275"/>
            </a:xfrm>
            <a:custGeom>
              <a:avLst/>
              <a:gdLst>
                <a:gd name="T0" fmla="*/ 0 w 48"/>
                <a:gd name="T1" fmla="*/ 59 h 59"/>
                <a:gd name="T2" fmla="*/ 48 w 48"/>
                <a:gd name="T3" fmla="*/ 59 h 59"/>
                <a:gd name="T4" fmla="*/ 48 w 48"/>
                <a:gd name="T5" fmla="*/ 0 h 59"/>
                <a:gd name="T6" fmla="*/ 0 w 48"/>
                <a:gd name="T7" fmla="*/ 0 h 59"/>
                <a:gd name="T8" fmla="*/ 0 w 48"/>
                <a:gd name="T9" fmla="*/ 59 h 59"/>
                <a:gd name="T10" fmla="*/ 30 w 48"/>
                <a:gd name="T11" fmla="*/ 12 h 59"/>
                <a:gd name="T12" fmla="*/ 37 w 48"/>
                <a:gd name="T13" fmla="*/ 18 h 59"/>
                <a:gd name="T14" fmla="*/ 30 w 48"/>
                <a:gd name="T15" fmla="*/ 25 h 59"/>
                <a:gd name="T16" fmla="*/ 24 w 48"/>
                <a:gd name="T17" fmla="*/ 18 h 59"/>
                <a:gd name="T18" fmla="*/ 30 w 48"/>
                <a:gd name="T19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59">
                  <a:moveTo>
                    <a:pt x="0" y="59"/>
                  </a:moveTo>
                  <a:cubicBezTo>
                    <a:pt x="48" y="59"/>
                    <a:pt x="48" y="59"/>
                    <a:pt x="48" y="5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9"/>
                  </a:lnTo>
                  <a:close/>
                  <a:moveTo>
                    <a:pt x="30" y="12"/>
                  </a:moveTo>
                  <a:cubicBezTo>
                    <a:pt x="34" y="12"/>
                    <a:pt x="37" y="15"/>
                    <a:pt x="37" y="18"/>
                  </a:cubicBezTo>
                  <a:cubicBezTo>
                    <a:pt x="37" y="22"/>
                    <a:pt x="34" y="25"/>
                    <a:pt x="30" y="25"/>
                  </a:cubicBezTo>
                  <a:cubicBezTo>
                    <a:pt x="27" y="25"/>
                    <a:pt x="24" y="22"/>
                    <a:pt x="24" y="18"/>
                  </a:cubicBezTo>
                  <a:cubicBezTo>
                    <a:pt x="24" y="15"/>
                    <a:pt x="27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44" name="Freeform 118"/>
            <p:cNvSpPr/>
            <p:nvPr/>
          </p:nvSpPr>
          <p:spPr bwMode="auto">
            <a:xfrm>
              <a:off x="8958263" y="4302126"/>
              <a:ext cx="290513" cy="266700"/>
            </a:xfrm>
            <a:custGeom>
              <a:avLst/>
              <a:gdLst>
                <a:gd name="T0" fmla="*/ 11 w 102"/>
                <a:gd name="T1" fmla="*/ 58 h 94"/>
                <a:gd name="T2" fmla="*/ 14 w 102"/>
                <a:gd name="T3" fmla="*/ 58 h 94"/>
                <a:gd name="T4" fmla="*/ 20 w 102"/>
                <a:gd name="T5" fmla="*/ 59 h 94"/>
                <a:gd name="T6" fmla="*/ 50 w 102"/>
                <a:gd name="T7" fmla="*/ 71 h 94"/>
                <a:gd name="T8" fmla="*/ 50 w 102"/>
                <a:gd name="T9" fmla="*/ 68 h 94"/>
                <a:gd name="T10" fmla="*/ 39 w 102"/>
                <a:gd name="T11" fmla="*/ 65 h 94"/>
                <a:gd name="T12" fmla="*/ 41 w 102"/>
                <a:gd name="T13" fmla="*/ 60 h 94"/>
                <a:gd name="T14" fmla="*/ 51 w 102"/>
                <a:gd name="T15" fmla="*/ 63 h 94"/>
                <a:gd name="T16" fmla="*/ 60 w 102"/>
                <a:gd name="T17" fmla="*/ 55 h 94"/>
                <a:gd name="T18" fmla="*/ 52 w 102"/>
                <a:gd name="T19" fmla="*/ 47 h 94"/>
                <a:gd name="T20" fmla="*/ 39 w 102"/>
                <a:gd name="T21" fmla="*/ 34 h 94"/>
                <a:gd name="T22" fmla="*/ 51 w 102"/>
                <a:gd name="T23" fmla="*/ 21 h 94"/>
                <a:gd name="T24" fmla="*/ 51 w 102"/>
                <a:gd name="T25" fmla="*/ 14 h 94"/>
                <a:gd name="T26" fmla="*/ 56 w 102"/>
                <a:gd name="T27" fmla="*/ 14 h 94"/>
                <a:gd name="T28" fmla="*/ 56 w 102"/>
                <a:gd name="T29" fmla="*/ 21 h 94"/>
                <a:gd name="T30" fmla="*/ 65 w 102"/>
                <a:gd name="T31" fmla="*/ 24 h 94"/>
                <a:gd name="T32" fmla="*/ 63 w 102"/>
                <a:gd name="T33" fmla="*/ 29 h 94"/>
                <a:gd name="T34" fmla="*/ 54 w 102"/>
                <a:gd name="T35" fmla="*/ 26 h 94"/>
                <a:gd name="T36" fmla="*/ 46 w 102"/>
                <a:gd name="T37" fmla="*/ 33 h 94"/>
                <a:gd name="T38" fmla="*/ 55 w 102"/>
                <a:gd name="T39" fmla="*/ 41 h 94"/>
                <a:gd name="T40" fmla="*/ 67 w 102"/>
                <a:gd name="T41" fmla="*/ 55 h 94"/>
                <a:gd name="T42" fmla="*/ 55 w 102"/>
                <a:gd name="T43" fmla="*/ 68 h 94"/>
                <a:gd name="T44" fmla="*/ 55 w 102"/>
                <a:gd name="T45" fmla="*/ 73 h 94"/>
                <a:gd name="T46" fmla="*/ 64 w 102"/>
                <a:gd name="T47" fmla="*/ 76 h 94"/>
                <a:gd name="T48" fmla="*/ 74 w 102"/>
                <a:gd name="T49" fmla="*/ 86 h 94"/>
                <a:gd name="T50" fmla="*/ 76 w 102"/>
                <a:gd name="T51" fmla="*/ 94 h 94"/>
                <a:gd name="T52" fmla="*/ 85 w 102"/>
                <a:gd name="T53" fmla="*/ 89 h 94"/>
                <a:gd name="T54" fmla="*/ 102 w 102"/>
                <a:gd name="T55" fmla="*/ 51 h 94"/>
                <a:gd name="T56" fmla="*/ 51 w 102"/>
                <a:gd name="T57" fmla="*/ 0 h 94"/>
                <a:gd name="T58" fmla="*/ 0 w 102"/>
                <a:gd name="T59" fmla="*/ 51 h 94"/>
                <a:gd name="T60" fmla="*/ 1 w 102"/>
                <a:gd name="T61" fmla="*/ 61 h 94"/>
                <a:gd name="T62" fmla="*/ 11 w 102"/>
                <a:gd name="T63" fmla="*/ 5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2" h="94">
                  <a:moveTo>
                    <a:pt x="11" y="58"/>
                  </a:moveTo>
                  <a:cubicBezTo>
                    <a:pt x="12" y="58"/>
                    <a:pt x="13" y="58"/>
                    <a:pt x="14" y="58"/>
                  </a:cubicBezTo>
                  <a:cubicBezTo>
                    <a:pt x="16" y="58"/>
                    <a:pt x="18" y="58"/>
                    <a:pt x="20" y="59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46" y="68"/>
                    <a:pt x="41" y="67"/>
                    <a:pt x="39" y="65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3" y="61"/>
                    <a:pt x="47" y="63"/>
                    <a:pt x="51" y="63"/>
                  </a:cubicBezTo>
                  <a:cubicBezTo>
                    <a:pt x="57" y="63"/>
                    <a:pt x="60" y="60"/>
                    <a:pt x="60" y="55"/>
                  </a:cubicBezTo>
                  <a:cubicBezTo>
                    <a:pt x="60" y="51"/>
                    <a:pt x="57" y="49"/>
                    <a:pt x="52" y="47"/>
                  </a:cubicBezTo>
                  <a:cubicBezTo>
                    <a:pt x="44" y="44"/>
                    <a:pt x="39" y="40"/>
                    <a:pt x="39" y="34"/>
                  </a:cubicBezTo>
                  <a:cubicBezTo>
                    <a:pt x="39" y="27"/>
                    <a:pt x="44" y="23"/>
                    <a:pt x="51" y="21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60" y="21"/>
                    <a:pt x="63" y="22"/>
                    <a:pt x="65" y="24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59" y="26"/>
                    <a:pt x="54" y="26"/>
                  </a:cubicBezTo>
                  <a:cubicBezTo>
                    <a:pt x="48" y="26"/>
                    <a:pt x="46" y="30"/>
                    <a:pt x="46" y="33"/>
                  </a:cubicBezTo>
                  <a:cubicBezTo>
                    <a:pt x="46" y="37"/>
                    <a:pt x="49" y="38"/>
                    <a:pt x="55" y="41"/>
                  </a:cubicBezTo>
                  <a:cubicBezTo>
                    <a:pt x="63" y="44"/>
                    <a:pt x="67" y="48"/>
                    <a:pt x="67" y="55"/>
                  </a:cubicBezTo>
                  <a:cubicBezTo>
                    <a:pt x="67" y="61"/>
                    <a:pt x="63" y="66"/>
                    <a:pt x="55" y="68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9" y="78"/>
                    <a:pt x="72" y="81"/>
                    <a:pt x="74" y="86"/>
                  </a:cubicBezTo>
                  <a:cubicBezTo>
                    <a:pt x="75" y="89"/>
                    <a:pt x="76" y="92"/>
                    <a:pt x="76" y="94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6" y="79"/>
                    <a:pt x="102" y="66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54"/>
                    <a:pt x="0" y="58"/>
                    <a:pt x="1" y="61"/>
                  </a:cubicBezTo>
                  <a:cubicBezTo>
                    <a:pt x="4" y="60"/>
                    <a:pt x="7" y="59"/>
                    <a:pt x="11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</p:grpSp>
      <p:grpSp>
        <p:nvGrpSpPr>
          <p:cNvPr id="45" name="ïṡľîdê"/>
          <p:cNvGrpSpPr>
            <a:grpSpLocks noChangeAspect="1"/>
          </p:cNvGrpSpPr>
          <p:nvPr/>
        </p:nvGrpSpPr>
        <p:grpSpPr>
          <a:xfrm>
            <a:off x="1396448" y="4933721"/>
            <a:ext cx="432000" cy="251163"/>
            <a:chOff x="4606925" y="2349501"/>
            <a:chExt cx="341313" cy="198438"/>
          </a:xfrm>
          <a:solidFill>
            <a:schemeClr val="bg1"/>
          </a:solidFill>
        </p:grpSpPr>
        <p:sp>
          <p:nvSpPr>
            <p:cNvPr id="46" name="ïṧļîḍé"/>
            <p:cNvSpPr/>
            <p:nvPr/>
          </p:nvSpPr>
          <p:spPr bwMode="auto">
            <a:xfrm>
              <a:off x="4779963" y="2466976"/>
              <a:ext cx="1588" cy="15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anchor="ctr"/>
            <a:lstStyle/>
            <a:p>
              <a:pPr algn="ctr"/>
              <a:endParaRPr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47" name="íṩ1îḋê"/>
            <p:cNvSpPr/>
            <p:nvPr/>
          </p:nvSpPr>
          <p:spPr bwMode="auto">
            <a:xfrm>
              <a:off x="4754563" y="2511426"/>
              <a:ext cx="23813" cy="31750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6" y="4"/>
                </a:cxn>
                <a:cxn ang="0">
                  <a:pos x="5" y="6"/>
                </a:cxn>
                <a:cxn ang="0">
                  <a:pos x="2" y="12"/>
                </a:cxn>
                <a:cxn ang="0">
                  <a:pos x="1" y="16"/>
                </a:cxn>
                <a:cxn ang="0">
                  <a:pos x="1" y="19"/>
                </a:cxn>
                <a:cxn ang="0">
                  <a:pos x="3" y="21"/>
                </a:cxn>
                <a:cxn ang="0">
                  <a:pos x="3" y="21"/>
                </a:cxn>
                <a:cxn ang="0">
                  <a:pos x="5" y="21"/>
                </a:cxn>
                <a:cxn ang="0">
                  <a:pos x="11" y="18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6" y="6"/>
                </a:cxn>
                <a:cxn ang="0">
                  <a:pos x="16" y="3"/>
                </a:cxn>
              </a:cxnLst>
              <a:rect l="0" t="0" r="r" b="b"/>
              <a:pathLst>
                <a:path w="16" h="21">
                  <a:moveTo>
                    <a:pt x="16" y="3"/>
                  </a:moveTo>
                  <a:cubicBezTo>
                    <a:pt x="15" y="2"/>
                    <a:pt x="15" y="2"/>
                    <a:pt x="14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0" y="0"/>
                    <a:pt x="7" y="2"/>
                    <a:pt x="6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2" y="11"/>
                    <a:pt x="2" y="12"/>
                  </a:cubicBezTo>
                  <a:cubicBezTo>
                    <a:pt x="1" y="13"/>
                    <a:pt x="1" y="14"/>
                    <a:pt x="1" y="16"/>
                  </a:cubicBezTo>
                  <a:cubicBezTo>
                    <a:pt x="0" y="17"/>
                    <a:pt x="1" y="18"/>
                    <a:pt x="1" y="19"/>
                  </a:cubicBezTo>
                  <a:cubicBezTo>
                    <a:pt x="2" y="19"/>
                    <a:pt x="2" y="20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5" y="21"/>
                  </a:cubicBezTo>
                  <a:cubicBezTo>
                    <a:pt x="7" y="21"/>
                    <a:pt x="10" y="20"/>
                    <a:pt x="11" y="18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6" y="7"/>
                    <a:pt x="16" y="6"/>
                  </a:cubicBezTo>
                  <a:cubicBezTo>
                    <a:pt x="16" y="5"/>
                    <a:pt x="16" y="4"/>
                    <a:pt x="16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48" name="íśľîḑé"/>
            <p:cNvSpPr/>
            <p:nvPr/>
          </p:nvSpPr>
          <p:spPr bwMode="auto">
            <a:xfrm>
              <a:off x="4733925" y="2487613"/>
              <a:ext cx="31750" cy="46038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1" y="10"/>
                </a:cxn>
                <a:cxn ang="0">
                  <a:pos x="21" y="7"/>
                </a:cxn>
                <a:cxn ang="0">
                  <a:pos x="21" y="3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0" y="3"/>
                </a:cxn>
                <a:cxn ang="0">
                  <a:pos x="1" y="21"/>
                </a:cxn>
                <a:cxn ang="0">
                  <a:pos x="1" y="27"/>
                </a:cxn>
                <a:cxn ang="0">
                  <a:pos x="4" y="29"/>
                </a:cxn>
                <a:cxn ang="0">
                  <a:pos x="6" y="30"/>
                </a:cxn>
                <a:cxn ang="0">
                  <a:pos x="13" y="27"/>
                </a:cxn>
                <a:cxn ang="0">
                  <a:pos x="15" y="21"/>
                </a:cxn>
                <a:cxn ang="0">
                  <a:pos x="20" y="10"/>
                </a:cxn>
              </a:cxnLst>
              <a:rect l="0" t="0" r="r" b="b"/>
              <a:pathLst>
                <a:path w="22" h="30">
                  <a:moveTo>
                    <a:pt x="20" y="1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8"/>
                    <a:pt x="21" y="7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0" y="2"/>
                    <a:pt x="19" y="1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4" y="0"/>
                    <a:pt x="11" y="1"/>
                    <a:pt x="10" y="3"/>
                  </a:cubicBezTo>
                  <a:cubicBezTo>
                    <a:pt x="9" y="4"/>
                    <a:pt x="1" y="21"/>
                    <a:pt x="1" y="21"/>
                  </a:cubicBezTo>
                  <a:cubicBezTo>
                    <a:pt x="0" y="24"/>
                    <a:pt x="1" y="25"/>
                    <a:pt x="1" y="27"/>
                  </a:cubicBezTo>
                  <a:cubicBezTo>
                    <a:pt x="2" y="28"/>
                    <a:pt x="3" y="29"/>
                    <a:pt x="4" y="29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30"/>
                    <a:pt x="11" y="29"/>
                    <a:pt x="13" y="27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49" name="íŝḻiďe"/>
            <p:cNvSpPr/>
            <p:nvPr/>
          </p:nvSpPr>
          <p:spPr bwMode="auto">
            <a:xfrm>
              <a:off x="4697413" y="2471738"/>
              <a:ext cx="20638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3" y="3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1" y="18"/>
                </a:cxn>
                <a:cxn ang="0">
                  <a:pos x="5" y="20"/>
                </a:cxn>
                <a:cxn ang="0">
                  <a:pos x="6" y="21"/>
                </a:cxn>
                <a:cxn ang="0">
                  <a:pos x="11" y="18"/>
                </a:cxn>
                <a:cxn ang="0">
                  <a:pos x="14" y="9"/>
                </a:cxn>
                <a:cxn ang="0">
                  <a:pos x="14" y="8"/>
                </a:cxn>
              </a:cxnLst>
              <a:rect l="0" t="0" r="r" b="b"/>
              <a:pathLst>
                <a:path w="14" h="21">
                  <a:moveTo>
                    <a:pt x="14" y="8"/>
                  </a:moveTo>
                  <a:cubicBezTo>
                    <a:pt x="14" y="6"/>
                    <a:pt x="14" y="4"/>
                    <a:pt x="13" y="3"/>
                  </a:cubicBezTo>
                  <a:cubicBezTo>
                    <a:pt x="12" y="2"/>
                    <a:pt x="11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7" y="0"/>
                    <a:pt x="5" y="1"/>
                    <a:pt x="4" y="2"/>
                  </a:cubicBezTo>
                  <a:cubicBezTo>
                    <a:pt x="3" y="3"/>
                    <a:pt x="2" y="4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5"/>
                    <a:pt x="0" y="17"/>
                    <a:pt x="1" y="18"/>
                  </a:cubicBezTo>
                  <a:cubicBezTo>
                    <a:pt x="2" y="19"/>
                    <a:pt x="3" y="20"/>
                    <a:pt x="5" y="20"/>
                  </a:cubicBezTo>
                  <a:cubicBezTo>
                    <a:pt x="5" y="20"/>
                    <a:pt x="5" y="21"/>
                    <a:pt x="6" y="21"/>
                  </a:cubicBezTo>
                  <a:cubicBezTo>
                    <a:pt x="7" y="21"/>
                    <a:pt x="10" y="20"/>
                    <a:pt x="11" y="1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8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50" name="íšḻîḓè"/>
            <p:cNvSpPr/>
            <p:nvPr/>
          </p:nvSpPr>
          <p:spPr bwMode="auto">
            <a:xfrm>
              <a:off x="4714875" y="2479676"/>
              <a:ext cx="26988" cy="39688"/>
            </a:xfrm>
            <a:custGeom>
              <a:avLst/>
              <a:gdLst/>
              <a:ahLst/>
              <a:cxnLst>
                <a:cxn ang="0">
                  <a:pos x="18" y="7"/>
                </a:cxn>
                <a:cxn ang="0">
                  <a:pos x="17" y="3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6" y="5"/>
                </a:cxn>
                <a:cxn ang="0">
                  <a:pos x="6" y="5"/>
                </a:cxn>
                <a:cxn ang="0">
                  <a:pos x="1" y="16"/>
                </a:cxn>
                <a:cxn ang="0">
                  <a:pos x="0" y="20"/>
                </a:cxn>
                <a:cxn ang="0">
                  <a:pos x="1" y="24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5" y="26"/>
                </a:cxn>
                <a:cxn ang="0">
                  <a:pos x="11" y="23"/>
                </a:cxn>
                <a:cxn ang="0">
                  <a:pos x="17" y="11"/>
                </a:cxn>
                <a:cxn ang="0">
                  <a:pos x="18" y="7"/>
                </a:cxn>
              </a:cxnLst>
              <a:rect l="0" t="0" r="r" b="b"/>
              <a:pathLst>
                <a:path w="18" h="27">
                  <a:moveTo>
                    <a:pt x="18" y="7"/>
                  </a:moveTo>
                  <a:cubicBezTo>
                    <a:pt x="18" y="6"/>
                    <a:pt x="18" y="4"/>
                    <a:pt x="17" y="3"/>
                  </a:cubicBezTo>
                  <a:cubicBezTo>
                    <a:pt x="17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0" y="0"/>
                    <a:pt x="7" y="2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7"/>
                    <a:pt x="0" y="19"/>
                    <a:pt x="0" y="20"/>
                  </a:cubicBezTo>
                  <a:cubicBezTo>
                    <a:pt x="0" y="21"/>
                    <a:pt x="0" y="22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7" y="27"/>
                    <a:pt x="9" y="26"/>
                    <a:pt x="11" y="23"/>
                  </a:cubicBezTo>
                  <a:cubicBezTo>
                    <a:pt x="11" y="23"/>
                    <a:pt x="17" y="11"/>
                    <a:pt x="17" y="11"/>
                  </a:cubicBezTo>
                  <a:cubicBezTo>
                    <a:pt x="18" y="8"/>
                    <a:pt x="18" y="7"/>
                    <a:pt x="1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51" name="išļiḍè"/>
            <p:cNvSpPr/>
            <p:nvPr/>
          </p:nvSpPr>
          <p:spPr bwMode="auto">
            <a:xfrm>
              <a:off x="4606925" y="2352676"/>
              <a:ext cx="76200" cy="122238"/>
            </a:xfrm>
            <a:custGeom>
              <a:avLst/>
              <a:gdLst/>
              <a:ahLst/>
              <a:cxnLst>
                <a:cxn ang="0">
                  <a:pos x="26" y="66"/>
                </a:cxn>
                <a:cxn ang="0">
                  <a:pos x="50" y="13"/>
                </a:cxn>
                <a:cxn ang="0">
                  <a:pos x="29" y="0"/>
                </a:cxn>
                <a:cxn ang="0">
                  <a:pos x="1" y="65"/>
                </a:cxn>
                <a:cxn ang="0">
                  <a:pos x="25" y="78"/>
                </a:cxn>
                <a:cxn ang="0">
                  <a:pos x="36" y="73"/>
                </a:cxn>
                <a:cxn ang="0">
                  <a:pos x="33" y="71"/>
                </a:cxn>
                <a:cxn ang="0">
                  <a:pos x="26" y="66"/>
                </a:cxn>
              </a:cxnLst>
              <a:rect l="0" t="0" r="r" b="b"/>
              <a:pathLst>
                <a:path w="50" h="80">
                  <a:moveTo>
                    <a:pt x="26" y="66"/>
                  </a:moveTo>
                  <a:cubicBezTo>
                    <a:pt x="29" y="27"/>
                    <a:pt x="50" y="13"/>
                    <a:pt x="50" y="1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23"/>
                    <a:pt x="1" y="65"/>
                    <a:pt x="1" y="65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9" y="80"/>
                    <a:pt x="36" y="73"/>
                    <a:pt x="36" y="73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26" y="79"/>
                    <a:pt x="26" y="71"/>
                    <a:pt x="26" y="6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52" name="îSḷíḋè"/>
            <p:cNvSpPr/>
            <p:nvPr/>
          </p:nvSpPr>
          <p:spPr bwMode="auto">
            <a:xfrm>
              <a:off x="4868863" y="2349501"/>
              <a:ext cx="79375" cy="12065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14"/>
                </a:cxn>
                <a:cxn ang="0">
                  <a:pos x="24" y="64"/>
                </a:cxn>
                <a:cxn ang="0">
                  <a:pos x="17" y="70"/>
                </a:cxn>
                <a:cxn ang="0">
                  <a:pos x="14" y="72"/>
                </a:cxn>
                <a:cxn ang="0">
                  <a:pos x="25" y="76"/>
                </a:cxn>
                <a:cxn ang="0">
                  <a:pos x="50" y="63"/>
                </a:cxn>
                <a:cxn ang="0">
                  <a:pos x="21" y="0"/>
                </a:cxn>
              </a:cxnLst>
              <a:rect l="0" t="0" r="r" b="b"/>
              <a:pathLst>
                <a:path w="52" h="79">
                  <a:moveTo>
                    <a:pt x="2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21" y="26"/>
                    <a:pt x="24" y="64"/>
                  </a:cubicBezTo>
                  <a:cubicBezTo>
                    <a:pt x="23" y="69"/>
                    <a:pt x="23" y="78"/>
                    <a:pt x="17" y="70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2"/>
                    <a:pt x="20" y="79"/>
                    <a:pt x="25" y="76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2" y="23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53" name="îŝ1íďê"/>
            <p:cNvSpPr/>
            <p:nvPr/>
          </p:nvSpPr>
          <p:spPr bwMode="auto">
            <a:xfrm>
              <a:off x="4700588" y="2371726"/>
              <a:ext cx="193675" cy="176213"/>
            </a:xfrm>
            <a:custGeom>
              <a:avLst/>
              <a:gdLst/>
              <a:ahLst/>
              <a:cxnLst>
                <a:cxn ang="0">
                  <a:pos x="117" y="61"/>
                </a:cxn>
                <a:cxn ang="0">
                  <a:pos x="118" y="58"/>
                </a:cxn>
                <a:cxn ang="0">
                  <a:pos x="111" y="8"/>
                </a:cxn>
                <a:cxn ang="0">
                  <a:pos x="58" y="0"/>
                </a:cxn>
                <a:cxn ang="0">
                  <a:pos x="23" y="5"/>
                </a:cxn>
                <a:cxn ang="0">
                  <a:pos x="17" y="8"/>
                </a:cxn>
                <a:cxn ang="0">
                  <a:pos x="1" y="24"/>
                </a:cxn>
                <a:cxn ang="0">
                  <a:pos x="24" y="28"/>
                </a:cxn>
                <a:cxn ang="0">
                  <a:pos x="31" y="22"/>
                </a:cxn>
                <a:cxn ang="0">
                  <a:pos x="51" y="23"/>
                </a:cxn>
                <a:cxn ang="0">
                  <a:pos x="93" y="51"/>
                </a:cxn>
                <a:cxn ang="0">
                  <a:pos x="116" y="69"/>
                </a:cxn>
                <a:cxn ang="0">
                  <a:pos x="116" y="72"/>
                </a:cxn>
                <a:cxn ang="0">
                  <a:pos x="113" y="76"/>
                </a:cxn>
                <a:cxn ang="0">
                  <a:pos x="109" y="76"/>
                </a:cxn>
                <a:cxn ang="0">
                  <a:pos x="103" y="72"/>
                </a:cxn>
                <a:cxn ang="0">
                  <a:pos x="99" y="70"/>
                </a:cxn>
                <a:cxn ang="0">
                  <a:pos x="73" y="59"/>
                </a:cxn>
                <a:cxn ang="0">
                  <a:pos x="101" y="78"/>
                </a:cxn>
                <a:cxn ang="0">
                  <a:pos x="103" y="83"/>
                </a:cxn>
                <a:cxn ang="0">
                  <a:pos x="100" y="88"/>
                </a:cxn>
                <a:cxn ang="0">
                  <a:pos x="96" y="88"/>
                </a:cxn>
                <a:cxn ang="0">
                  <a:pos x="79" y="79"/>
                </a:cxn>
                <a:cxn ang="0">
                  <a:pos x="71" y="74"/>
                </a:cxn>
                <a:cxn ang="0">
                  <a:pos x="66" y="75"/>
                </a:cxn>
                <a:cxn ang="0">
                  <a:pos x="69" y="80"/>
                </a:cxn>
                <a:cxn ang="0">
                  <a:pos x="83" y="88"/>
                </a:cxn>
                <a:cxn ang="0">
                  <a:pos x="86" y="92"/>
                </a:cxn>
                <a:cxn ang="0">
                  <a:pos x="86" y="98"/>
                </a:cxn>
                <a:cxn ang="0">
                  <a:pos x="82" y="100"/>
                </a:cxn>
                <a:cxn ang="0">
                  <a:pos x="79" y="99"/>
                </a:cxn>
                <a:cxn ang="0">
                  <a:pos x="71" y="95"/>
                </a:cxn>
                <a:cxn ang="0">
                  <a:pos x="62" y="91"/>
                </a:cxn>
                <a:cxn ang="0">
                  <a:pos x="59" y="96"/>
                </a:cxn>
                <a:cxn ang="0">
                  <a:pos x="69" y="101"/>
                </a:cxn>
                <a:cxn ang="0">
                  <a:pos x="71" y="106"/>
                </a:cxn>
                <a:cxn ang="0">
                  <a:pos x="69" y="110"/>
                </a:cxn>
                <a:cxn ang="0">
                  <a:pos x="67" y="110"/>
                </a:cxn>
                <a:cxn ang="0">
                  <a:pos x="65" y="110"/>
                </a:cxn>
                <a:cxn ang="0">
                  <a:pos x="51" y="110"/>
                </a:cxn>
                <a:cxn ang="0">
                  <a:pos x="63" y="116"/>
                </a:cxn>
                <a:cxn ang="0">
                  <a:pos x="63" y="116"/>
                </a:cxn>
                <a:cxn ang="0">
                  <a:pos x="63" y="116"/>
                </a:cxn>
                <a:cxn ang="0">
                  <a:pos x="69" y="117"/>
                </a:cxn>
                <a:cxn ang="0">
                  <a:pos x="76" y="112"/>
                </a:cxn>
                <a:cxn ang="0">
                  <a:pos x="77" y="106"/>
                </a:cxn>
                <a:cxn ang="0">
                  <a:pos x="82" y="106"/>
                </a:cxn>
                <a:cxn ang="0">
                  <a:pos x="82" y="106"/>
                </a:cxn>
                <a:cxn ang="0">
                  <a:pos x="91" y="102"/>
                </a:cxn>
                <a:cxn ang="0">
                  <a:pos x="93" y="94"/>
                </a:cxn>
                <a:cxn ang="0">
                  <a:pos x="102" y="94"/>
                </a:cxn>
                <a:cxn ang="0">
                  <a:pos x="110" y="83"/>
                </a:cxn>
                <a:cxn ang="0">
                  <a:pos x="111" y="83"/>
                </a:cxn>
                <a:cxn ang="0">
                  <a:pos x="117" y="81"/>
                </a:cxn>
                <a:cxn ang="0">
                  <a:pos x="122" y="74"/>
                </a:cxn>
                <a:cxn ang="0">
                  <a:pos x="121" y="65"/>
                </a:cxn>
              </a:cxnLst>
              <a:rect l="0" t="0" r="r" b="b"/>
              <a:pathLst>
                <a:path w="129" h="117">
                  <a:moveTo>
                    <a:pt x="118" y="61"/>
                  </a:moveTo>
                  <a:cubicBezTo>
                    <a:pt x="117" y="61"/>
                    <a:pt x="117" y="61"/>
                    <a:pt x="117" y="61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6" y="58"/>
                    <a:pt x="118" y="58"/>
                    <a:pt x="118" y="58"/>
                  </a:cubicBezTo>
                  <a:cubicBezTo>
                    <a:pt x="124" y="55"/>
                    <a:pt x="129" y="52"/>
                    <a:pt x="129" y="52"/>
                  </a:cubicBezTo>
                  <a:cubicBezTo>
                    <a:pt x="129" y="25"/>
                    <a:pt x="111" y="8"/>
                    <a:pt x="111" y="8"/>
                  </a:cubicBezTo>
                  <a:cubicBezTo>
                    <a:pt x="111" y="8"/>
                    <a:pt x="104" y="13"/>
                    <a:pt x="98" y="14"/>
                  </a:cubicBezTo>
                  <a:cubicBezTo>
                    <a:pt x="92" y="14"/>
                    <a:pt x="59" y="0"/>
                    <a:pt x="58" y="0"/>
                  </a:cubicBezTo>
                  <a:cubicBezTo>
                    <a:pt x="58" y="0"/>
                    <a:pt x="53" y="1"/>
                    <a:pt x="52" y="1"/>
                  </a:cubicBezTo>
                  <a:cubicBezTo>
                    <a:pt x="51" y="1"/>
                    <a:pt x="27" y="5"/>
                    <a:pt x="23" y="5"/>
                  </a:cubicBezTo>
                  <a:cubicBezTo>
                    <a:pt x="21" y="5"/>
                    <a:pt x="20" y="5"/>
                    <a:pt x="20" y="6"/>
                  </a:cubicBezTo>
                  <a:cubicBezTo>
                    <a:pt x="19" y="6"/>
                    <a:pt x="18" y="6"/>
                    <a:pt x="17" y="8"/>
                  </a:cubicBezTo>
                  <a:cubicBezTo>
                    <a:pt x="15" y="9"/>
                    <a:pt x="14" y="11"/>
                    <a:pt x="12" y="13"/>
                  </a:cubicBezTo>
                  <a:cubicBezTo>
                    <a:pt x="9" y="16"/>
                    <a:pt x="5" y="21"/>
                    <a:pt x="1" y="24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2" y="30"/>
                    <a:pt x="12" y="38"/>
                    <a:pt x="24" y="28"/>
                  </a:cubicBezTo>
                  <a:cubicBezTo>
                    <a:pt x="28" y="25"/>
                    <a:pt x="30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5" y="67"/>
                    <a:pt x="115" y="68"/>
                    <a:pt x="116" y="69"/>
                  </a:cubicBezTo>
                  <a:cubicBezTo>
                    <a:pt x="116" y="69"/>
                    <a:pt x="116" y="70"/>
                    <a:pt x="116" y="71"/>
                  </a:cubicBezTo>
                  <a:cubicBezTo>
                    <a:pt x="116" y="71"/>
                    <a:pt x="116" y="72"/>
                    <a:pt x="116" y="72"/>
                  </a:cubicBezTo>
                  <a:cubicBezTo>
                    <a:pt x="116" y="73"/>
                    <a:pt x="116" y="74"/>
                    <a:pt x="115" y="74"/>
                  </a:cubicBezTo>
                  <a:cubicBezTo>
                    <a:pt x="115" y="75"/>
                    <a:pt x="114" y="75"/>
                    <a:pt x="113" y="76"/>
                  </a:cubicBezTo>
                  <a:cubicBezTo>
                    <a:pt x="113" y="76"/>
                    <a:pt x="112" y="76"/>
                    <a:pt x="111" y="76"/>
                  </a:cubicBezTo>
                  <a:cubicBezTo>
                    <a:pt x="111" y="76"/>
                    <a:pt x="110" y="76"/>
                    <a:pt x="109" y="76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6" y="57"/>
                    <a:pt x="74" y="58"/>
                    <a:pt x="73" y="59"/>
                  </a:cubicBezTo>
                  <a:cubicBezTo>
                    <a:pt x="72" y="61"/>
                    <a:pt x="73" y="63"/>
                    <a:pt x="74" y="64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101" y="78"/>
                    <a:pt x="102" y="79"/>
                    <a:pt x="102" y="80"/>
                  </a:cubicBezTo>
                  <a:cubicBezTo>
                    <a:pt x="103" y="81"/>
                    <a:pt x="103" y="82"/>
                    <a:pt x="103" y="83"/>
                  </a:cubicBezTo>
                  <a:cubicBezTo>
                    <a:pt x="103" y="84"/>
                    <a:pt x="103" y="85"/>
                    <a:pt x="102" y="87"/>
                  </a:cubicBezTo>
                  <a:cubicBezTo>
                    <a:pt x="102" y="87"/>
                    <a:pt x="101" y="88"/>
                    <a:pt x="100" y="88"/>
                  </a:cubicBezTo>
                  <a:cubicBezTo>
                    <a:pt x="99" y="88"/>
                    <a:pt x="99" y="88"/>
                    <a:pt x="98" y="88"/>
                  </a:cubicBezTo>
                  <a:cubicBezTo>
                    <a:pt x="98" y="88"/>
                    <a:pt x="97" y="88"/>
                    <a:pt x="96" y="88"/>
                  </a:cubicBezTo>
                  <a:cubicBezTo>
                    <a:pt x="96" y="88"/>
                    <a:pt x="94" y="87"/>
                    <a:pt x="92" y="86"/>
                  </a:cubicBezTo>
                  <a:cubicBezTo>
                    <a:pt x="89" y="84"/>
                    <a:pt x="83" y="81"/>
                    <a:pt x="79" y="79"/>
                  </a:cubicBezTo>
                  <a:cubicBezTo>
                    <a:pt x="77" y="77"/>
                    <a:pt x="74" y="76"/>
                    <a:pt x="73" y="75"/>
                  </a:cubicBezTo>
                  <a:cubicBezTo>
                    <a:pt x="72" y="75"/>
                    <a:pt x="71" y="75"/>
                    <a:pt x="71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68" y="73"/>
                    <a:pt x="67" y="73"/>
                    <a:pt x="66" y="75"/>
                  </a:cubicBezTo>
                  <a:cubicBezTo>
                    <a:pt x="65" y="77"/>
                    <a:pt x="65" y="79"/>
                    <a:pt x="67" y="79"/>
                  </a:cubicBezTo>
                  <a:cubicBezTo>
                    <a:pt x="67" y="80"/>
                    <a:pt x="68" y="80"/>
                    <a:pt x="69" y="80"/>
                  </a:cubicBezTo>
                  <a:cubicBezTo>
                    <a:pt x="71" y="82"/>
                    <a:pt x="77" y="85"/>
                    <a:pt x="83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3" y="88"/>
                    <a:pt x="84" y="89"/>
                    <a:pt x="84" y="89"/>
                  </a:cubicBezTo>
                  <a:cubicBezTo>
                    <a:pt x="85" y="90"/>
                    <a:pt x="86" y="91"/>
                    <a:pt x="86" y="92"/>
                  </a:cubicBezTo>
                  <a:cubicBezTo>
                    <a:pt x="87" y="93"/>
                    <a:pt x="87" y="94"/>
                    <a:pt x="87" y="95"/>
                  </a:cubicBezTo>
                  <a:cubicBezTo>
                    <a:pt x="87" y="96"/>
                    <a:pt x="87" y="97"/>
                    <a:pt x="86" y="98"/>
                  </a:cubicBezTo>
                  <a:cubicBezTo>
                    <a:pt x="86" y="99"/>
                    <a:pt x="85" y="99"/>
                    <a:pt x="84" y="100"/>
                  </a:cubicBezTo>
                  <a:cubicBezTo>
                    <a:pt x="83" y="100"/>
                    <a:pt x="82" y="100"/>
                    <a:pt x="82" y="100"/>
                  </a:cubicBezTo>
                  <a:cubicBezTo>
                    <a:pt x="82" y="100"/>
                    <a:pt x="82" y="100"/>
                    <a:pt x="82" y="100"/>
                  </a:cubicBezTo>
                  <a:cubicBezTo>
                    <a:pt x="81" y="100"/>
                    <a:pt x="80" y="100"/>
                    <a:pt x="79" y="99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6"/>
                    <a:pt x="71" y="95"/>
                    <a:pt x="71" y="95"/>
                  </a:cubicBezTo>
                  <a:cubicBezTo>
                    <a:pt x="71" y="95"/>
                    <a:pt x="70" y="95"/>
                    <a:pt x="70" y="95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1" y="90"/>
                    <a:pt x="59" y="91"/>
                    <a:pt x="58" y="92"/>
                  </a:cubicBezTo>
                  <a:cubicBezTo>
                    <a:pt x="57" y="94"/>
                    <a:pt x="58" y="96"/>
                    <a:pt x="59" y="96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70" y="102"/>
                    <a:pt x="70" y="103"/>
                    <a:pt x="71" y="104"/>
                  </a:cubicBezTo>
                  <a:cubicBezTo>
                    <a:pt x="71" y="104"/>
                    <a:pt x="71" y="105"/>
                    <a:pt x="71" y="106"/>
                  </a:cubicBezTo>
                  <a:cubicBezTo>
                    <a:pt x="71" y="107"/>
                    <a:pt x="71" y="108"/>
                    <a:pt x="70" y="109"/>
                  </a:cubicBezTo>
                  <a:cubicBezTo>
                    <a:pt x="70" y="109"/>
                    <a:pt x="70" y="110"/>
                    <a:pt x="69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6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2" y="108"/>
                    <a:pt x="51" y="110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4" y="116"/>
                    <a:pt x="66" y="117"/>
                    <a:pt x="67" y="117"/>
                  </a:cubicBezTo>
                  <a:cubicBezTo>
                    <a:pt x="68" y="117"/>
                    <a:pt x="68" y="117"/>
                    <a:pt x="69" y="117"/>
                  </a:cubicBezTo>
                  <a:cubicBezTo>
                    <a:pt x="70" y="116"/>
                    <a:pt x="71" y="116"/>
                    <a:pt x="72" y="115"/>
                  </a:cubicBezTo>
                  <a:cubicBezTo>
                    <a:pt x="73" y="115"/>
                    <a:pt x="75" y="114"/>
                    <a:pt x="76" y="112"/>
                  </a:cubicBezTo>
                  <a:cubicBezTo>
                    <a:pt x="77" y="110"/>
                    <a:pt x="77" y="108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9" y="106"/>
                    <a:pt x="80" y="106"/>
                    <a:pt x="82" y="106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2" y="106"/>
                    <a:pt x="84" y="106"/>
                    <a:pt x="86" y="106"/>
                  </a:cubicBezTo>
                  <a:cubicBezTo>
                    <a:pt x="88" y="105"/>
                    <a:pt x="90" y="104"/>
                    <a:pt x="91" y="102"/>
                  </a:cubicBezTo>
                  <a:cubicBezTo>
                    <a:pt x="93" y="99"/>
                    <a:pt x="94" y="97"/>
                    <a:pt x="94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5" y="95"/>
                    <a:pt x="97" y="95"/>
                    <a:pt x="98" y="95"/>
                  </a:cubicBezTo>
                  <a:cubicBezTo>
                    <a:pt x="99" y="95"/>
                    <a:pt x="101" y="95"/>
                    <a:pt x="102" y="94"/>
                  </a:cubicBezTo>
                  <a:cubicBezTo>
                    <a:pt x="104" y="94"/>
                    <a:pt x="106" y="92"/>
                    <a:pt x="107" y="90"/>
                  </a:cubicBezTo>
                  <a:cubicBezTo>
                    <a:pt x="109" y="88"/>
                    <a:pt x="110" y="86"/>
                    <a:pt x="110" y="83"/>
                  </a:cubicBezTo>
                  <a:cubicBezTo>
                    <a:pt x="110" y="83"/>
                    <a:pt x="109" y="83"/>
                    <a:pt x="109" y="82"/>
                  </a:cubicBezTo>
                  <a:cubicBezTo>
                    <a:pt x="110" y="82"/>
                    <a:pt x="111" y="83"/>
                    <a:pt x="111" y="83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113" y="83"/>
                    <a:pt x="115" y="82"/>
                    <a:pt x="117" y="81"/>
                  </a:cubicBezTo>
                  <a:cubicBezTo>
                    <a:pt x="118" y="80"/>
                    <a:pt x="119" y="79"/>
                    <a:pt x="120" y="78"/>
                  </a:cubicBezTo>
                  <a:cubicBezTo>
                    <a:pt x="121" y="77"/>
                    <a:pt x="122" y="75"/>
                    <a:pt x="122" y="74"/>
                  </a:cubicBezTo>
                  <a:cubicBezTo>
                    <a:pt x="122" y="73"/>
                    <a:pt x="122" y="72"/>
                    <a:pt x="122" y="71"/>
                  </a:cubicBezTo>
                  <a:cubicBezTo>
                    <a:pt x="122" y="69"/>
                    <a:pt x="122" y="67"/>
                    <a:pt x="121" y="65"/>
                  </a:cubicBezTo>
                  <a:cubicBezTo>
                    <a:pt x="120" y="64"/>
                    <a:pt x="119" y="63"/>
                    <a:pt x="118" y="6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  <p:sp>
          <p:nvSpPr>
            <p:cNvPr id="54" name="iṧḷíḍê"/>
            <p:cNvSpPr/>
            <p:nvPr/>
          </p:nvSpPr>
          <p:spPr bwMode="auto">
            <a:xfrm>
              <a:off x="4656138" y="2382838"/>
              <a:ext cx="53975" cy="98425"/>
            </a:xfrm>
            <a:custGeom>
              <a:avLst/>
              <a:gdLst/>
              <a:ahLst/>
              <a:cxnLst>
                <a:cxn ang="0">
                  <a:pos x="20" y="53"/>
                </a:cxn>
                <a:cxn ang="0">
                  <a:pos x="17" y="51"/>
                </a:cxn>
                <a:cxn ang="0">
                  <a:pos x="16" y="50"/>
                </a:cxn>
                <a:cxn ang="0">
                  <a:pos x="15" y="49"/>
                </a:cxn>
                <a:cxn ang="0">
                  <a:pos x="6" y="45"/>
                </a:cxn>
                <a:cxn ang="0">
                  <a:pos x="14" y="16"/>
                </a:cxn>
                <a:cxn ang="0">
                  <a:pos x="20" y="8"/>
                </a:cxn>
                <a:cxn ang="0">
                  <a:pos x="21" y="7"/>
                </a:cxn>
                <a:cxn ang="0">
                  <a:pos x="25" y="7"/>
                </a:cxn>
                <a:cxn ang="0">
                  <a:pos x="31" y="9"/>
                </a:cxn>
                <a:cxn ang="0">
                  <a:pos x="36" y="3"/>
                </a:cxn>
                <a:cxn ang="0">
                  <a:pos x="35" y="3"/>
                </a:cxn>
                <a:cxn ang="0">
                  <a:pos x="26" y="1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9" y="0"/>
                </a:cxn>
                <a:cxn ang="0">
                  <a:pos x="9" y="13"/>
                </a:cxn>
                <a:cxn ang="0">
                  <a:pos x="0" y="46"/>
                </a:cxn>
                <a:cxn ang="0">
                  <a:pos x="0" y="47"/>
                </a:cxn>
                <a:cxn ang="0">
                  <a:pos x="2" y="50"/>
                </a:cxn>
                <a:cxn ang="0">
                  <a:pos x="5" y="51"/>
                </a:cxn>
                <a:cxn ang="0">
                  <a:pos x="13" y="55"/>
                </a:cxn>
                <a:cxn ang="0">
                  <a:pos x="13" y="55"/>
                </a:cxn>
                <a:cxn ang="0">
                  <a:pos x="17" y="59"/>
                </a:cxn>
                <a:cxn ang="0">
                  <a:pos x="25" y="66"/>
                </a:cxn>
                <a:cxn ang="0">
                  <a:pos x="27" y="60"/>
                </a:cxn>
                <a:cxn ang="0">
                  <a:pos x="20" y="53"/>
                </a:cxn>
              </a:cxnLst>
              <a:rect l="0" t="0" r="r" b="b"/>
              <a:pathLst>
                <a:path w="36" h="66">
                  <a:moveTo>
                    <a:pt x="20" y="53"/>
                  </a:moveTo>
                  <a:cubicBezTo>
                    <a:pt x="19" y="52"/>
                    <a:pt x="18" y="51"/>
                    <a:pt x="17" y="51"/>
                  </a:cubicBezTo>
                  <a:cubicBezTo>
                    <a:pt x="17" y="50"/>
                    <a:pt x="17" y="50"/>
                    <a:pt x="16" y="50"/>
                  </a:cubicBezTo>
                  <a:cubicBezTo>
                    <a:pt x="16" y="50"/>
                    <a:pt x="16" y="49"/>
                    <a:pt x="15" y="49"/>
                  </a:cubicBezTo>
                  <a:cubicBezTo>
                    <a:pt x="11" y="47"/>
                    <a:pt x="8" y="46"/>
                    <a:pt x="6" y="45"/>
                  </a:cubicBezTo>
                  <a:cubicBezTo>
                    <a:pt x="6" y="33"/>
                    <a:pt x="10" y="23"/>
                    <a:pt x="14" y="16"/>
                  </a:cubicBezTo>
                  <a:cubicBezTo>
                    <a:pt x="16" y="13"/>
                    <a:pt x="19" y="10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5" y="7"/>
                  </a:cubicBezTo>
                  <a:cubicBezTo>
                    <a:pt x="26" y="8"/>
                    <a:pt x="29" y="9"/>
                    <a:pt x="31" y="9"/>
                  </a:cubicBezTo>
                  <a:cubicBezTo>
                    <a:pt x="33" y="7"/>
                    <a:pt x="35" y="5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2" y="3"/>
                    <a:pt x="29" y="2"/>
                    <a:pt x="26" y="1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19" y="0"/>
                    <a:pt x="19" y="0"/>
                  </a:cubicBezTo>
                  <a:cubicBezTo>
                    <a:pt x="18" y="1"/>
                    <a:pt x="14" y="5"/>
                    <a:pt x="9" y="13"/>
                  </a:cubicBezTo>
                  <a:cubicBezTo>
                    <a:pt x="4" y="20"/>
                    <a:pt x="0" y="32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49"/>
                    <a:pt x="2" y="50"/>
                  </a:cubicBezTo>
                  <a:cubicBezTo>
                    <a:pt x="2" y="50"/>
                    <a:pt x="3" y="50"/>
                    <a:pt x="5" y="51"/>
                  </a:cubicBezTo>
                  <a:cubicBezTo>
                    <a:pt x="7" y="52"/>
                    <a:pt x="10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4" y="56"/>
                    <a:pt x="16" y="57"/>
                    <a:pt x="17" y="59"/>
                  </a:cubicBezTo>
                  <a:cubicBezTo>
                    <a:pt x="19" y="61"/>
                    <a:pt x="25" y="66"/>
                    <a:pt x="25" y="66"/>
                  </a:cubicBezTo>
                  <a:cubicBezTo>
                    <a:pt x="26" y="64"/>
                    <a:pt x="26" y="62"/>
                    <a:pt x="27" y="60"/>
                  </a:cubicBezTo>
                  <a:cubicBezTo>
                    <a:pt x="25" y="57"/>
                    <a:pt x="22" y="55"/>
                    <a:pt x="20" y="5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典雅体简" panose="00020600040101010101" pitchFamily="18" charset="-122"/>
              </a:endParaRPr>
            </a:p>
          </p:txBody>
        </p:sp>
      </p:grpSp>
      <p:sp>
        <p:nvSpPr>
          <p:cNvPr id="55" name="Freeform 99"/>
          <p:cNvSpPr>
            <a:spLocks noChangeAspect="1" noEditPoints="1" noChangeArrowheads="1"/>
          </p:cNvSpPr>
          <p:nvPr/>
        </p:nvSpPr>
        <p:spPr bwMode="auto">
          <a:xfrm>
            <a:off x="6835552" y="4843303"/>
            <a:ext cx="418908" cy="432000"/>
          </a:xfrm>
          <a:custGeom>
            <a:avLst/>
            <a:gdLst>
              <a:gd name="T0" fmla="*/ 35 w 89"/>
              <a:gd name="T1" fmla="*/ 11 h 92"/>
              <a:gd name="T2" fmla="*/ 56 w 89"/>
              <a:gd name="T3" fmla="*/ 11 h 92"/>
              <a:gd name="T4" fmla="*/ 70 w 89"/>
              <a:gd name="T5" fmla="*/ 10 h 92"/>
              <a:gd name="T6" fmla="*/ 70 w 89"/>
              <a:gd name="T7" fmla="*/ 27 h 92"/>
              <a:gd name="T8" fmla="*/ 70 w 89"/>
              <a:gd name="T9" fmla="*/ 10 h 92"/>
              <a:gd name="T10" fmla="*/ 30 w 89"/>
              <a:gd name="T11" fmla="*/ 55 h 92"/>
              <a:gd name="T12" fmla="*/ 32 w 89"/>
              <a:gd name="T13" fmla="*/ 85 h 92"/>
              <a:gd name="T14" fmla="*/ 22 w 89"/>
              <a:gd name="T15" fmla="*/ 59 h 92"/>
              <a:gd name="T16" fmla="*/ 17 w 89"/>
              <a:gd name="T17" fmla="*/ 85 h 92"/>
              <a:gd name="T18" fmla="*/ 11 w 89"/>
              <a:gd name="T19" fmla="*/ 55 h 92"/>
              <a:gd name="T20" fmla="*/ 4 w 89"/>
              <a:gd name="T21" fmla="*/ 53 h 92"/>
              <a:gd name="T22" fmla="*/ 10 w 89"/>
              <a:gd name="T23" fmla="*/ 28 h 92"/>
              <a:gd name="T24" fmla="*/ 21 w 89"/>
              <a:gd name="T25" fmla="*/ 35 h 92"/>
              <a:gd name="T26" fmla="*/ 31 w 89"/>
              <a:gd name="T27" fmla="*/ 28 h 92"/>
              <a:gd name="T28" fmla="*/ 44 w 89"/>
              <a:gd name="T29" fmla="*/ 24 h 92"/>
              <a:gd name="T30" fmla="*/ 44 w 89"/>
              <a:gd name="T31" fmla="*/ 27 h 92"/>
              <a:gd name="T32" fmla="*/ 45 w 89"/>
              <a:gd name="T33" fmla="*/ 48 h 92"/>
              <a:gd name="T34" fmla="*/ 45 w 89"/>
              <a:gd name="T35" fmla="*/ 48 h 92"/>
              <a:gd name="T36" fmla="*/ 45 w 89"/>
              <a:gd name="T37" fmla="*/ 48 h 92"/>
              <a:gd name="T38" fmla="*/ 47 w 89"/>
              <a:gd name="T39" fmla="*/ 27 h 92"/>
              <a:gd name="T40" fmla="*/ 47 w 89"/>
              <a:gd name="T41" fmla="*/ 24 h 92"/>
              <a:gd name="T42" fmla="*/ 59 w 89"/>
              <a:gd name="T43" fmla="*/ 28 h 92"/>
              <a:gd name="T44" fmla="*/ 70 w 89"/>
              <a:gd name="T45" fmla="*/ 35 h 92"/>
              <a:gd name="T46" fmla="*/ 80 w 89"/>
              <a:gd name="T47" fmla="*/ 28 h 92"/>
              <a:gd name="T48" fmla="*/ 85 w 89"/>
              <a:gd name="T49" fmla="*/ 51 h 92"/>
              <a:gd name="T50" fmla="*/ 79 w 89"/>
              <a:gd name="T51" fmla="*/ 55 h 92"/>
              <a:gd name="T52" fmla="*/ 80 w 89"/>
              <a:gd name="T53" fmla="*/ 85 h 92"/>
              <a:gd name="T54" fmla="*/ 71 w 89"/>
              <a:gd name="T55" fmla="*/ 59 h 92"/>
              <a:gd name="T56" fmla="*/ 66 w 89"/>
              <a:gd name="T57" fmla="*/ 85 h 92"/>
              <a:gd name="T58" fmla="*/ 60 w 89"/>
              <a:gd name="T59" fmla="*/ 55 h 92"/>
              <a:gd name="T60" fmla="*/ 57 w 89"/>
              <a:gd name="T61" fmla="*/ 55 h 92"/>
              <a:gd name="T62" fmla="*/ 49 w 89"/>
              <a:gd name="T63" fmla="*/ 92 h 92"/>
              <a:gd name="T64" fmla="*/ 43 w 89"/>
              <a:gd name="T65" fmla="*/ 61 h 92"/>
              <a:gd name="T66" fmla="*/ 32 w 89"/>
              <a:gd name="T67" fmla="*/ 92 h 92"/>
              <a:gd name="T68" fmla="*/ 30 w 89"/>
              <a:gd name="T69" fmla="*/ 52 h 92"/>
              <a:gd name="T70" fmla="*/ 13 w 89"/>
              <a:gd name="T71" fmla="*/ 18 h 92"/>
              <a:gd name="T72" fmla="*/ 29 w 89"/>
              <a:gd name="T73" fmla="*/ 18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913765">
              <a:defRPr/>
            </a:pPr>
            <a:endParaRPr lang="zh-CN" altLang="zh-CN">
              <a:solidFill>
                <a:srgbClr val="000000"/>
              </a:solidFill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典雅体简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0886" y="215287"/>
            <a:ext cx="5007610" cy="646331"/>
            <a:chOff x="-10886" y="215287"/>
            <a:chExt cx="5007610" cy="646331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01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0886" y="805013"/>
              <a:ext cx="990600" cy="21600"/>
            </a:xfrm>
            <a:prstGeom prst="rect">
              <a:avLst/>
            </a:prstGeom>
            <a:solidFill>
              <a:srgbClr val="8C9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麦格的农场餐厅的问题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-10795" y="1041400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1323340"/>
            <a:ext cx="9756775" cy="22453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en-US" alt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1</a:t>
            </a:r>
            <a:r>
              <a:rPr lang="zh-CN" altLang="en-US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、内容繁杂，各个系统互相独立又有关联，但关联逻辑不好</a:t>
            </a:r>
            <a:endParaRPr lang="zh-CN" altLang="en-US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、货币体系混乱，各个物品价值没有统一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3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、广告内购点位过多，混乱且难以清理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4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、代码结构</a:t>
            </a:r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......</a:t>
            </a:r>
            <a:endParaRPr lang="en-US" alt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5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、上线太仓促，没有利用好各个平台对新版本的政策。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1970" y="4065270"/>
            <a:ext cx="9756775" cy="22453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新项目上线标准：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1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、逻辑自洽且完整的体系和货币系统。可以少，但必须精。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、完整的收入结构，包括广告</a:t>
            </a:r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\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内购。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3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</a:t>
            </a:r>
            <a:r>
              <a:rPr 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完整的辅助功能，包括多语言、登陆、推送等。</a:t>
            </a:r>
            <a:endParaRPr lang="en-US" alt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4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、优秀的代码结构。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7785" y="2510205"/>
            <a:ext cx="5616429" cy="1582753"/>
            <a:chOff x="3111062" y="2016219"/>
            <a:chExt cx="5616429" cy="1582753"/>
          </a:xfrm>
        </p:grpSpPr>
        <p:sp>
          <p:nvSpPr>
            <p:cNvPr id="3" name="文本框 2"/>
            <p:cNvSpPr txBox="1"/>
            <p:nvPr/>
          </p:nvSpPr>
          <p:spPr>
            <a:xfrm>
              <a:off x="3111062" y="2016219"/>
              <a:ext cx="561642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>
                  <a:latin typeface="+mn-ea"/>
                  <a:cs typeface="+mn-ea"/>
                  <a:sym typeface="+mn-lt"/>
                </a:rPr>
                <a:t>感谢您的聆听</a:t>
              </a:r>
              <a:endParaRPr lang="zh-CN" altLang="en-US" sz="6600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77878" y="3198862"/>
              <a:ext cx="4282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>
                  <a:latin typeface="+mn-ea"/>
                  <a:cs typeface="+mn-ea"/>
                  <a:sym typeface="+mn-lt"/>
                </a:rPr>
                <a:t>THANKS FOR YOUR WATCHING</a:t>
              </a:r>
              <a:endParaRPr lang="zh-CN" altLang="en-US" sz="2000"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664894" y="4650568"/>
            <a:ext cx="1601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思源黑体 CN Light" panose="020B0300000000000000" pitchFamily="34" charset="-122"/>
              </a:rPr>
              <a:t>汇报人：</a:t>
            </a:r>
            <a:r>
              <a:rPr lang="en-US" altLang="zh-CN" dirty="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思源黑体 CN Light" panose="020B0300000000000000" pitchFamily="34" charset="-122"/>
              </a:rPr>
              <a:t>Jane</a:t>
            </a:r>
            <a:endParaRPr lang="en-US" altLang="zh-CN" dirty="0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08111" y="6316201"/>
            <a:ext cx="22533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思源黑体 CN Light" panose="020B0300000000000000" pitchFamily="34" charset="-122"/>
              </a:rPr>
              <a:t>汇报时间：</a:t>
            </a:r>
            <a:r>
              <a:rPr lang="en-US" altLang="zh-CN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思源黑体 CN Light" panose="020B0300000000000000" pitchFamily="34" charset="-122"/>
              </a:rPr>
              <a:t>XX</a:t>
            </a:r>
            <a:r>
              <a: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思源黑体 CN Light" panose="020B0300000000000000" pitchFamily="34" charset="-122"/>
              </a:rPr>
              <a:t>年</a:t>
            </a:r>
            <a:r>
              <a:rPr lang="en-US" altLang="zh-CN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思源黑体 CN Light" panose="020B0300000000000000" pitchFamily="34" charset="-122"/>
              </a:rPr>
              <a:t>XX</a:t>
            </a:r>
            <a:r>
              <a:rPr lang="zh-CN" altLang="en-US" sz="1600"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思源黑体 CN Light" panose="020B0300000000000000" pitchFamily="34" charset="-122"/>
              </a:rPr>
              <a:t>月</a:t>
            </a:r>
            <a:endParaRPr lang="en-US" altLang="zh-CN" sz="1600" dirty="0"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42651" y="4835234"/>
            <a:ext cx="990600" cy="21600"/>
          </a:xfrm>
          <a:prstGeom prst="rect">
            <a:avLst/>
          </a:prstGeom>
          <a:solidFill>
            <a:srgbClr val="8C9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49605" y="2292985"/>
            <a:ext cx="3161665" cy="640080"/>
            <a:chOff x="1022" y="3613"/>
            <a:chExt cx="4979" cy="1008"/>
          </a:xfrm>
        </p:grpSpPr>
        <p:sp>
          <p:nvSpPr>
            <p:cNvPr id="7" name="文本框 6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中文｜字体名称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22222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Microsoft YaHei Bold" panose="020B0503020204020204" charset="-122"/>
                  <a:sym typeface="汉仪雅酷黑 55W" panose="020B0504020202020204" pitchFamily="34" charset="-122"/>
                </a:rPr>
                <a:t>汉仪雅酷黑</a:t>
              </a:r>
              <a:endParaRPr lang="zh-CN" altLang="en-US" sz="2000">
                <a:solidFill>
                  <a:srgbClr val="22222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Microsoft YaHei Bold" panose="020B0503020204020204" charset="-122"/>
                <a:sym typeface="汉仪雅酷黑 55W" panose="020B0504020202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0" y="546735"/>
            <a:ext cx="7230745" cy="467995"/>
            <a:chOff x="0" y="861"/>
            <a:chExt cx="11387" cy="737"/>
          </a:xfrm>
        </p:grpSpPr>
        <p:sp>
          <p:nvSpPr>
            <p:cNvPr id="11" name="矩形 10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微软雅黑" panose="020B0503020204020204" pitchFamily="34" charset="-122"/>
                  <a:sym typeface="汉仪雅酷黑 55W" panose="020B0504020202020204" pitchFamily="34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微软雅黑" panose="020B0503020204020204" pitchFamily="34" charset="-122"/>
                  <a:sym typeface="汉仪雅酷黑 55W" panose="020B0504020202020204" pitchFamily="34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微软雅黑" panose="020B0503020204020204" pitchFamily="34" charset="-122"/>
                  <a:sym typeface="汉仪雅酷黑 55W" panose="020B0504020202020204" pitchFamily="34" charset="-122"/>
                </a:rPr>
                <a:t>模板使用说明</a:t>
              </a:r>
              <a:endParaRPr lang="zh-CN" altLang="en-US" sz="2400" b="1">
                <a:solidFill>
                  <a:srgbClr val="22222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微软雅黑" panose="020B0503020204020204" pitchFamily="34" charset="-122"/>
                <a:sym typeface="汉仪雅酷黑 55W" panose="020B0504020202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474" y="1013"/>
              <a:ext cx="591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（本页为说明页，用户使用模板时可删除本页内容）</a:t>
              </a:r>
              <a:endParaRPr lang="zh-CN" altLang="en-US" sz="1200">
                <a:solidFill>
                  <a:srgbClr val="222222">
                    <a:alpha val="60000"/>
                  </a:srgb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50875" y="1403350"/>
            <a:ext cx="2066925" cy="645160"/>
            <a:chOff x="1166" y="2210"/>
            <a:chExt cx="3255" cy="1016"/>
          </a:xfrm>
        </p:grpSpPr>
        <p:sp>
          <p:nvSpPr>
            <p:cNvPr id="15" name="文本框 14"/>
            <p:cNvSpPr txBox="1"/>
            <p:nvPr/>
          </p:nvSpPr>
          <p:spPr>
            <a:xfrm>
              <a:off x="116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思源黑体 CN Bold" panose="020B0800000000000000" pitchFamily="34" charset="-122"/>
                  <a:sym typeface="汉仪雅酷黑 55W" panose="020B0504020202020204" pitchFamily="34" charset="-122"/>
                </a:rPr>
                <a:t>01</a:t>
              </a:r>
              <a:endParaRPr lang="en-US" sz="3600" b="1">
                <a:solidFill>
                  <a:srgbClr val="FF283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思源黑体 CN Bold" panose="020B0800000000000000" pitchFamily="34" charset="-122"/>
                <a:sym typeface="汉仪雅酷黑 55W" panose="020B0504020202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135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Microsoft YaHei Bold" panose="020B0503020204020204" charset="-122"/>
                  <a:sym typeface="汉仪雅酷黑 55W" panose="020B0504020202020204" pitchFamily="34" charset="-122"/>
                </a:rPr>
                <a:t>字体说明</a:t>
              </a:r>
              <a:endParaRPr lang="zh-CN" altLang="en-US" sz="2000" b="1">
                <a:solidFill>
                  <a:srgbClr val="22222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Microsoft YaHei Bold" panose="020B0503020204020204" charset="-122"/>
                <a:sym typeface="汉仪雅酷黑 55W" panose="020B0504020202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31190" y="5792470"/>
            <a:ext cx="3298190" cy="56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微软雅黑" panose="020B0503020204020204" pitchFamily="34" charset="-122"/>
                <a:sym typeface="汉仪雅酷黑 55W" panose="020B0504020202020204" pitchFamily="34" charset="-122"/>
              </a:rPr>
              <a:t>【说明】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汉仪雅酷黑 55W" panose="020B0504020202020204" pitchFamily="34" charset="-122"/>
              <a:ea typeface="汉仪雅酷黑 55W" panose="020B0504020202020204" pitchFamily="34" charset="-122"/>
              <a:cs typeface="微软雅黑" panose="020B0503020204020204" pitchFamily="34" charset="-122"/>
              <a:sym typeface="汉仪雅酷黑 55W" panose="020B0504020202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sz="700">
                <a:solidFill>
                  <a:srgbClr val="222222">
                    <a:alpha val="60000"/>
                  </a:srgb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rPr>
              <a:t>模板中使用的字体为【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rPr>
              <a:t>汉仪雅酷黑</a:t>
            </a:r>
            <a:r>
              <a:rPr sz="700">
                <a:solidFill>
                  <a:srgbClr val="222222">
                    <a:alpha val="60000"/>
                  </a:srgb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rPr>
              <a:t>】，仅限于个人学习、研究或欣赏目的使用，  </a:t>
            </a:r>
            <a:endParaRPr sz="700">
              <a:solidFill>
                <a:srgbClr val="222222">
                  <a:alpha val="60000"/>
                </a:srgbClr>
              </a:solidFill>
              <a:latin typeface="汉仪雅酷黑 55W" panose="020B0504020202020204" pitchFamily="34" charset="-122"/>
              <a:ea typeface="汉仪雅酷黑 55W" panose="020B0504020202020204" pitchFamily="34" charset="-122"/>
              <a:sym typeface="汉仪雅酷黑 55W" panose="020B0504020202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sz="700">
                <a:solidFill>
                  <a:srgbClr val="222222">
                    <a:alpha val="60000"/>
                  </a:srgb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rPr>
              <a:t> 如需商用请您自行向版权方购买、获取商用版权。</a:t>
            </a:r>
            <a:endParaRPr sz="700">
              <a:solidFill>
                <a:srgbClr val="222222">
                  <a:alpha val="60000"/>
                </a:srgbClr>
              </a:solidFill>
              <a:latin typeface="汉仪雅酷黑 55W" panose="020B0504020202020204" pitchFamily="34" charset="-122"/>
              <a:ea typeface="汉仪雅酷黑 55W" panose="020B0504020202020204" pitchFamily="34" charset="-122"/>
              <a:sym typeface="汉仪雅酷黑 55W" panose="020B0504020202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4480560" y="1403350"/>
            <a:ext cx="2101215" cy="645160"/>
            <a:chOff x="1213" y="2210"/>
            <a:chExt cx="3309" cy="1016"/>
          </a:xfrm>
        </p:grpSpPr>
        <p:sp>
          <p:nvSpPr>
            <p:cNvPr id="24" name="文本框 23"/>
            <p:cNvSpPr txBox="1"/>
            <p:nvPr/>
          </p:nvSpPr>
          <p:spPr>
            <a:xfrm>
              <a:off x="1213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思源黑体 CN Bold" panose="020B0800000000000000" pitchFamily="34" charset="-122"/>
                  <a:sym typeface="汉仪雅酷黑 55W" panose="020B0504020202020204" pitchFamily="34" charset="-122"/>
                </a:rPr>
                <a:t>02</a:t>
              </a:r>
              <a:endParaRPr lang="en-US" sz="3600" b="1">
                <a:solidFill>
                  <a:srgbClr val="FF283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思源黑体 CN Bold" panose="020B0800000000000000" pitchFamily="34" charset="-122"/>
                <a:sym typeface="汉仪雅酷黑 55W" panose="020B0504020202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236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Microsoft YaHei Bold" panose="020B0503020204020204" charset="-122"/>
                  <a:sym typeface="汉仪雅酷黑 55W" panose="020B0504020202020204" pitchFamily="34" charset="-122"/>
                </a:rPr>
                <a:t>素材说明</a:t>
              </a:r>
              <a:endParaRPr lang="zh-CN" altLang="en-US" sz="2000" b="1">
                <a:solidFill>
                  <a:srgbClr val="22222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Microsoft YaHei Bold" panose="020B0503020204020204" charset="-122"/>
                <a:sym typeface="汉仪雅酷黑 55W" panose="020B0504020202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480560" y="2251075"/>
            <a:ext cx="3230880" cy="717550"/>
            <a:chOff x="7197" y="3533"/>
            <a:chExt cx="5088" cy="1130"/>
          </a:xfrm>
        </p:grpSpPr>
        <p:sp>
          <p:nvSpPr>
            <p:cNvPr id="27" name="文本框 26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图片：</a:t>
              </a:r>
              <a:endParaRPr lang="zh-CN" altLang="en-US" sz="1000" b="1">
                <a:solidFill>
                  <a:srgbClr val="22222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7" y="3977"/>
              <a:ext cx="5088" cy="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模板中使用的图片来源于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【CC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零图片网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】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，该图片具有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CC0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共享协议，您可在遵循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CC0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sym typeface="汉仪雅酷黑 55W" panose="020B0504020202020204" pitchFamily="34" charset="-122"/>
                </a:rPr>
                <a:t>共享协议的情况下使用。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37" name="组合 36"/>
            <p:cNvGrpSpPr/>
            <p:nvPr/>
          </p:nvGrpSpPr>
          <p:grpSpPr>
            <a:xfrm>
              <a:off x="13198" y="2210"/>
              <a:ext cx="3309" cy="1016"/>
              <a:chOff x="1213" y="2210"/>
              <a:chExt cx="3309" cy="1016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latin typeface="汉仪雅酷黑 55W" panose="020B0504020202020204" pitchFamily="34" charset="-122"/>
                    <a:ea typeface="汉仪雅酷黑 55W" panose="020B0504020202020204" pitchFamily="34" charset="-122"/>
                    <a:cs typeface="思源黑体 CN Bold" panose="020B0800000000000000" pitchFamily="34" charset="-122"/>
                    <a:sym typeface="汉仪雅酷黑 55W" panose="020B0504020202020204" pitchFamily="34" charset="-122"/>
                  </a:rPr>
                  <a:t>03</a:t>
                </a:r>
                <a:endParaRPr lang="en-US" sz="3600" b="1">
                  <a:solidFill>
                    <a:srgbClr val="FF283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思源黑体 CN Bold" panose="020B0800000000000000" pitchFamily="34" charset="-122"/>
                  <a:sym typeface="汉仪雅酷黑 55W" panose="020B0504020202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2236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latin typeface="汉仪雅酷黑 55W" panose="020B0504020202020204" pitchFamily="34" charset="-122"/>
                    <a:ea typeface="汉仪雅酷黑 55W" panose="020B0504020202020204" pitchFamily="34" charset="-122"/>
                    <a:cs typeface="Microsoft YaHei Bold" panose="020B0503020204020204" charset="-122"/>
                    <a:sym typeface="汉仪雅酷黑 55W" panose="020B0504020202020204" pitchFamily="34" charset="-122"/>
                  </a:rPr>
                  <a:t>母版说明</a:t>
                </a:r>
                <a:endParaRPr lang="zh-CN" altLang="en-US" sz="2000" b="1">
                  <a:solidFill>
                    <a:srgbClr val="22222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Microsoft YaHei Bold" panose="020B0503020204020204" charset="-122"/>
                  <a:sym typeface="汉仪雅酷黑 55W" panose="020B0504020202020204" pitchFamily="34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13233" y="3478"/>
              <a:ext cx="5088" cy="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微软雅黑" panose="020B0503020204020204" pitchFamily="34" charset="-122"/>
                  <a:sym typeface="汉仪雅酷黑 55W" panose="020B0504020202020204" pitchFamily="34" charset="-122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微软雅黑" panose="020B0503020204020204" pitchFamily="34" charset="-122"/>
                <a:sym typeface="汉仪雅酷黑 55W" panose="020B0504020202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3199" y="4314"/>
              <a:ext cx="5088" cy="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微软雅黑" panose="020B0503020204020204" pitchFamily="34" charset="-122"/>
                  <a:sym typeface="汉仪雅酷黑 55W" panose="020B0504020202020204" pitchFamily="34" charset="-122"/>
                </a:rPr>
                <a:t>1、点击【视图】</a:t>
              </a:r>
              <a:endParaRPr lang="zh-CN" altLang="en-US" sz="800" b="1">
                <a:solidFill>
                  <a:srgbClr val="22222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微软雅黑" panose="020B0503020204020204" pitchFamily="34" charset="-122"/>
                <a:sym typeface="汉仪雅酷黑 55W" panose="020B0504020202020204" pitchFamily="34" charset="-122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微软雅黑" panose="020B0503020204020204" pitchFamily="34" charset="-122"/>
                  <a:sym typeface="汉仪雅酷黑 55W" panose="020B0504020202020204" pitchFamily="34" charset="-122"/>
                </a:rPr>
                <a:t>2、选择【幻灯片母版】，即可查看/编辑母版内容</a:t>
              </a:r>
              <a:endParaRPr lang="zh-CN" altLang="en-US" sz="800" b="1">
                <a:solidFill>
                  <a:srgbClr val="22222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微软雅黑" panose="020B0503020204020204" pitchFamily="34" charset="-122"/>
                <a:sym typeface="汉仪雅酷黑 55W" panose="020B0504020202020204" pitchFamily="34" charset="-122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  <a:cs typeface="微软雅黑" panose="020B0503020204020204" pitchFamily="34" charset="-122"/>
                  <a:sym typeface="汉仪雅酷黑 55W" panose="020B0504020202020204" pitchFamily="34" charset="-122"/>
                </a:rPr>
                <a:t>3、查看/编辑完成后，点击【关闭】即可</a:t>
              </a:r>
              <a:endParaRPr lang="zh-CN" altLang="en-US" sz="800" b="1">
                <a:solidFill>
                  <a:srgbClr val="222222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微软雅黑" panose="020B0503020204020204" pitchFamily="34" charset="-122"/>
                <a:sym typeface="汉仪雅酷黑 55W" panose="020B0504020202020204" pitchFamily="34" charset="-122"/>
              </a:endParaRPr>
            </a:p>
          </p:txBody>
        </p:sp>
        <p:pic>
          <p:nvPicPr>
            <p:cNvPr id="40" name="图片 39" descr="母版说明配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稻壳品牌介绍页-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" y="0"/>
            <a:ext cx="12228195" cy="6878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32000" y="960755"/>
            <a:ext cx="3950970" cy="52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400"/>
              </a:lnSpc>
            </a:pPr>
            <a:r>
              <a:rPr lang="zh-CN" altLang="en-US" sz="26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pitchFamily="34" charset="-122"/>
              </a:rPr>
              <a:t>一站式办公内容服务平台</a:t>
            </a:r>
            <a:endParaRPr lang="zh-CN" altLang="en-US" sz="2600" b="1">
              <a:solidFill>
                <a:srgbClr val="222222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 descr="稻壳新logo-标准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5" y="983615"/>
            <a:ext cx="1642745" cy="50419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039235" y="1961515"/>
            <a:ext cx="7905115" cy="347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>
              <a:lnSpc>
                <a:spcPts val="2000"/>
              </a:lnSpc>
            </a:pPr>
            <a:r>
              <a:rPr lang="zh-CN" altLang="en-US" sz="2200" b="1">
                <a:solidFill>
                  <a:srgbClr val="FF283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altLang="en-US" sz="20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大模板库</a:t>
            </a:r>
            <a:r>
              <a:rPr lang="en-US" altLang="zh-CN" sz="2000">
                <a:solidFill>
                  <a:srgbClr val="D7D7D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|</a:t>
            </a:r>
            <a:r>
              <a:rPr lang="en-US" altLang="zh-CN" sz="2200" b="1">
                <a:solidFill>
                  <a:srgbClr val="D7D7D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200" b="1">
                <a:solidFill>
                  <a:srgbClr val="FF283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</a:t>
            </a:r>
            <a:r>
              <a:rPr lang="zh-CN" altLang="en-US" sz="20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大素材库</a:t>
            </a:r>
            <a:r>
              <a:rPr lang="en-US" altLang="zh-CN" sz="2000">
                <a:solidFill>
                  <a:srgbClr val="D7D7D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| </a:t>
            </a:r>
            <a:r>
              <a:rPr lang="zh-CN" altLang="en-US" sz="2000" b="1">
                <a:solidFill>
                  <a:srgbClr val="FF283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千万</a:t>
            </a:r>
            <a:r>
              <a:rPr lang="zh-CN" altLang="en-US" sz="20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文库资源</a:t>
            </a:r>
            <a:r>
              <a:rPr lang="en-US" altLang="zh-CN" sz="200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000">
                <a:solidFill>
                  <a:srgbClr val="D7D7D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| </a:t>
            </a:r>
            <a:r>
              <a:rPr lang="zh-CN" altLang="en-US" sz="2200" b="1">
                <a:solidFill>
                  <a:srgbClr val="FF283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60</a:t>
            </a:r>
            <a:r>
              <a:rPr lang="en-US" altLang="zh-CN" sz="2200" b="1">
                <a:solidFill>
                  <a:srgbClr val="FF283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</a:t>
            </a:r>
            <a:r>
              <a:rPr lang="zh-CN" altLang="en-US" sz="2000" b="1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项AI应用服务</a:t>
            </a:r>
            <a:endParaRPr lang="zh-CN" altLang="en-US" sz="2000" b="1">
              <a:solidFill>
                <a:srgbClr val="22222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4008120" y="3280410"/>
            <a:ext cx="7312660" cy="347345"/>
            <a:chOff x="6351" y="5684"/>
            <a:chExt cx="11516" cy="547"/>
          </a:xfrm>
        </p:grpSpPr>
        <p:sp>
          <p:nvSpPr>
            <p:cNvPr id="7" name="文本框 6"/>
            <p:cNvSpPr txBox="1"/>
            <p:nvPr/>
          </p:nvSpPr>
          <p:spPr>
            <a:xfrm>
              <a:off x="9875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Regular" panose="020B0503020204020204" charset="-122"/>
                </a:rPr>
                <a:t>图标</a:t>
              </a:r>
              <a:endParaRPr lang="zh-CN" altLang="en-US" sz="9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Regular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066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Regular" panose="020B0503020204020204" charset="-122"/>
                </a:rPr>
                <a:t>图片</a:t>
              </a:r>
              <a:endParaRPr lang="zh-CN" altLang="en-US" sz="9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Regular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200" y="5684"/>
              <a:ext cx="1027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Regular" panose="020B0503020204020204" charset="-122"/>
                </a:rPr>
                <a:t>文库</a:t>
              </a:r>
              <a:endParaRPr lang="zh-CN" altLang="en-US" sz="9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Regular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447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Regular" panose="020B0503020204020204" charset="-122"/>
                </a:rPr>
                <a:t>简历</a:t>
              </a:r>
              <a:endParaRPr lang="zh-CN" altLang="en-US" sz="9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Regular" panose="020B050302020402020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351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Regular" panose="020B0503020204020204" charset="-122"/>
                </a:rPr>
                <a:t>模板</a:t>
              </a:r>
              <a:endParaRPr lang="zh-CN" altLang="en-US" sz="9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Regular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22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Regular" panose="020B0503020204020204" charset="-122"/>
                </a:rPr>
                <a:t>图表</a:t>
              </a:r>
              <a:endParaRPr lang="zh-CN" altLang="en-US" sz="9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Regular" panose="020B050302020402020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13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Regular" panose="020B0503020204020204" charset="-122"/>
                </a:rPr>
                <a:t>字体</a:t>
              </a:r>
              <a:endParaRPr lang="zh-CN" altLang="en-US" sz="9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Regular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581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Regular" panose="020B0503020204020204" charset="-122"/>
                </a:rPr>
                <a:t>备课</a:t>
              </a:r>
              <a:endParaRPr lang="zh-CN" altLang="en-US" sz="9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Regular" panose="020B050302020402020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743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Regular" panose="020B0503020204020204" charset="-122"/>
                </a:rPr>
                <a:t>组卷</a:t>
              </a:r>
              <a:endParaRPr lang="zh-CN" altLang="en-US" sz="9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Regular" panose="020B050302020402020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6933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Microsoft YaHei Regular" panose="020B0503020204020204" charset="-122"/>
                </a:rPr>
                <a:t>海报</a:t>
              </a:r>
              <a:endParaRPr lang="zh-CN" altLang="en-US" sz="9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Microsoft YaHei Regular" panose="020B0503020204020204" charset="-122"/>
              </a:endParaRPr>
            </a:p>
          </p:txBody>
        </p:sp>
      </p:grpSp>
      <p:pic>
        <p:nvPicPr>
          <p:cNvPr id="19" name="图片 18" descr="PPT模板-品牌介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0" y="4689475"/>
            <a:ext cx="1152000" cy="1152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96055" y="4500245"/>
            <a:ext cx="7276465" cy="1548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【声明】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本数字作品由稻壳儿提供，稻壳儿尊重知识产权，并注重保护原创设计师及用户享有的各项权利。更多优质内容前往：</a:t>
            </a:r>
            <a:r>
              <a:rPr lang="zh-CN" altLang="en-US" sz="700" u="sng">
                <a:solidFill>
                  <a:srgbClr val="FF283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https://www.docer.com/?from=pinpai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郑重提醒：您对数字作品的使用行为应当遵循《</a:t>
            </a: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WPS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稻壳儿平台服务使用协议》（</a:t>
            </a: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https://www.wps.cn/privacy/clean_docer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）的相关约定，包括但不限于：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、数字作品本身（包括但不限于文字模板、表格模板、演示模板等）及其包含的全部素材（包括但不限于字体、图片、图标、文本框、艺术字等）均不支持商用，仅能为您个人学习、研究或欣赏目的使用。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、您不可将数字作品中的全部或部分内容用于复制再出售，或以出租、出借、转让、分销、发布等其他任何直接、间接方式提供给他人使用。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、您不可将数字作品接入网站、平台等，或以任意方式为他人提供数字作品下载。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、数字作品中包含的内容仅供参考，稻壳儿不保证真实性、正确性、有效性、完整性和准确性，不代表稻壳儿的立场和观点，也不构成对您的任何建议。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1136" y="2309220"/>
            <a:ext cx="8146417" cy="34745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fontAlgn="auto">
              <a:lnSpc>
                <a:spcPts val="2000"/>
              </a:lnSpc>
            </a:pPr>
            <a:r>
              <a:rPr lang="zh-CN" altLang="en-US" sz="12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资源全面、质量精美专业，提升工作学习质量与效率，打造极致高效的办公体验。稻壳儿，让办公更轻松</a:t>
            </a:r>
            <a:endParaRPr lang="zh-CN" altLang="en-US" sz="1200">
              <a:solidFill>
                <a:srgbClr val="222222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37895" y="5782310"/>
            <a:ext cx="1516380" cy="232410"/>
            <a:chOff x="1357" y="9106"/>
            <a:chExt cx="2388" cy="366"/>
          </a:xfrm>
        </p:grpSpPr>
        <p:sp>
          <p:nvSpPr>
            <p:cNvPr id="3" name="文本框 2"/>
            <p:cNvSpPr txBox="1"/>
            <p:nvPr/>
          </p:nvSpPr>
          <p:spPr>
            <a:xfrm>
              <a:off x="1357" y="9106"/>
              <a:ext cx="2388" cy="36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 fontAlgn="ctr">
                <a:lnSpc>
                  <a:spcPts val="1100"/>
                </a:lnSpc>
              </a:pPr>
              <a:r>
                <a:rPr lang="zh-CN" altLang="en-US" sz="800" kern="1600" spc="20">
                  <a:solidFill>
                    <a:srgbClr val="222222">
                      <a:alpha val="60000"/>
                    </a:srgbClr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Microsoft YaHei Regular" panose="020B0503020204020204" charset="-122"/>
                </a:rPr>
                <a:t>扫码了解更多特权</a:t>
              </a:r>
              <a:endParaRPr lang="zh-CN" altLang="en-US" sz="800" kern="1600" spc="20">
                <a:solidFill>
                  <a:srgbClr val="222222">
                    <a:alpha val="60000"/>
                  </a:srgbClr>
                </a:solidFill>
                <a:uFillTx/>
                <a:latin typeface="黑体" panose="02010609060101010101" charset="-122"/>
                <a:ea typeface="黑体" panose="02010609060101010101" charset="-122"/>
                <a:cs typeface="Microsoft YaHei Regular" panose="020B0503020204020204" charset="-122"/>
              </a:endParaRPr>
            </a:p>
          </p:txBody>
        </p:sp>
        <p:pic>
          <p:nvPicPr>
            <p:cNvPr id="5" name="图片 4" descr="扫码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1" y="9199"/>
              <a:ext cx="180" cy="180"/>
            </a:xfrm>
            <a:prstGeom prst="rect">
              <a:avLst/>
            </a:prstGeom>
          </p:spPr>
        </p:pic>
      </p:grpSp>
      <p:pic>
        <p:nvPicPr>
          <p:cNvPr id="25" name="图片 24" descr="ic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785" y="2853055"/>
            <a:ext cx="7150735" cy="4705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02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新项目思路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89280" y="1006475"/>
            <a:ext cx="9756775" cy="6523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514350" indent="-514350" algn="l">
              <a:buAutoNum type="arabicPeriod"/>
            </a:pP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降低研发成本（</a:t>
            </a:r>
            <a:r>
              <a:rPr lang="en-US" altLang="zh-CN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2~3</a:t>
            </a: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个月上线）</a:t>
            </a:r>
            <a:endParaRPr lang="zh-CN" alt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复用麦格的美术，尤其是顾客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复用麦格的代码框架，但要优化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复用麦格的各个公共框架，包括登陆、广告池、多语言、各个</a:t>
            </a:r>
            <a:r>
              <a:rPr lang="en-US" altLang="zh-CN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SDK</a:t>
            </a: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接口等。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514350" lvl="0" indent="-514350" algn="l">
              <a:buAutoNum type="arabicPeriod"/>
            </a:pP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新设计思路：简化系统，重点打造核心机制</a:t>
            </a:r>
            <a:endParaRPr lang="zh-CN" alt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引入抽卡机制，并简化玩家资源为：经验，金币，钻石，卡牌。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调整宝箱设计：降低宝箱获取难度，增加开箱限制机制，宝箱只出卡牌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卡牌作用于菜品，配合组成卡牌升级涨价机制。（核心机制）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由于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资源简化，去掉仓库设计。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简化系统：去掉探险、加工、农场，仅保留商店。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简化操作：自动结账功能默认带，招揽简化。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简化美术：去掉购买新设备机制，金币主要作用于各种升级。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策略调整：自动生长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选择制作的策略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--&gt;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选择自动制作的策略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选择顾客的策略。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选择顾客带来的策略：给顾客赋予参数</a:t>
            </a: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（好感度、金币、偏好）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，产生选择的意义。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每日任务调整：改为每日一个挑战，有限时机制。奖励需要多日累计。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挑战调整：增加限时机制。挑战任务设计为游戏主要目标。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成就调整：提高成就难度和奖励。有成就感，成就奖励为永久增益。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简化广告位，核心广告位为：招揽顾客，加速制作，钻石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简化内购，内购点为：钻石，宝箱，活动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endParaRPr lang="zh-CN" altLang="en-US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03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游戏玩法循环设计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018790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制作菜品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785100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选择顾客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33720" y="55575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自动出售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018790" y="1344295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选择菜品</a:t>
            </a:r>
            <a:endParaRPr lang="zh-CN" altLang="en-US"/>
          </a:p>
          <a:p>
            <a:pPr algn="ctr"/>
            <a:r>
              <a:rPr lang="zh-CN" altLang="en-US"/>
              <a:t>自动制作</a:t>
            </a:r>
            <a:endParaRPr lang="zh-CN" altLang="en-US"/>
          </a:p>
        </p:txBody>
      </p:sp>
      <p:cxnSp>
        <p:nvCxnSpPr>
          <p:cNvPr id="9" name="直接箭头连接符 8"/>
          <p:cNvCxnSpPr>
            <a:stCxn id="5" idx="1"/>
            <a:endCxn id="4" idx="3"/>
          </p:cNvCxnSpPr>
          <p:nvPr/>
        </p:nvCxnSpPr>
        <p:spPr>
          <a:xfrm flipH="1">
            <a:off x="4709795" y="3233420"/>
            <a:ext cx="307530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2"/>
            <a:endCxn id="7" idx="3"/>
          </p:cNvCxnSpPr>
          <p:nvPr/>
        </p:nvCxnSpPr>
        <p:spPr>
          <a:xfrm flipH="1">
            <a:off x="7324725" y="3690620"/>
            <a:ext cx="1306195" cy="232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2"/>
            <a:endCxn id="4" idx="0"/>
          </p:cNvCxnSpPr>
          <p:nvPr/>
        </p:nvCxnSpPr>
        <p:spPr>
          <a:xfrm>
            <a:off x="3864610" y="225869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428365" y="975995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策略性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785100" y="1344295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选择顾客</a:t>
            </a:r>
            <a:endParaRPr lang="zh-CN" altLang="en-US"/>
          </a:p>
          <a:p>
            <a:pPr algn="ctr"/>
            <a:r>
              <a:rPr lang="zh-CN" altLang="en-US"/>
              <a:t>满足任务</a:t>
            </a: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8630920" y="225869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194675" y="975995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策略性</a:t>
            </a:r>
            <a:endParaRPr lang="zh-CN" altLang="en-US" b="1">
              <a:solidFill>
                <a:srgbClr val="C00000"/>
              </a:solidFill>
            </a:endParaRPr>
          </a:p>
        </p:txBody>
      </p:sp>
      <p:cxnSp>
        <p:nvCxnSpPr>
          <p:cNvPr id="30" name="直接箭头连接符 29"/>
          <p:cNvCxnSpPr>
            <a:stCxn id="7" idx="1"/>
            <a:endCxn id="4" idx="2"/>
          </p:cNvCxnSpPr>
          <p:nvPr/>
        </p:nvCxnSpPr>
        <p:spPr>
          <a:xfrm flipH="1" flipV="1">
            <a:off x="3864610" y="3690620"/>
            <a:ext cx="1769110" cy="232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5868670" y="4208145"/>
            <a:ext cx="1221105" cy="634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各种增益</a:t>
            </a:r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4676775" y="3619500"/>
            <a:ext cx="1217295" cy="6426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072630" y="3658235"/>
            <a:ext cx="814705" cy="5848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1" idx="2"/>
            <a:endCxn id="7" idx="0"/>
          </p:cNvCxnSpPr>
          <p:nvPr/>
        </p:nvCxnSpPr>
        <p:spPr>
          <a:xfrm>
            <a:off x="6479540" y="4842510"/>
            <a:ext cx="0" cy="7150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5591175" y="1182370"/>
            <a:ext cx="1311910" cy="1238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挑战</a:t>
            </a:r>
            <a:endParaRPr lang="zh-CN" altLang="en-US"/>
          </a:p>
          <a:p>
            <a:pPr algn="ctr"/>
            <a:r>
              <a:rPr lang="zh-CN" altLang="en-US"/>
              <a:t>任务</a:t>
            </a:r>
            <a:endParaRPr lang="zh-CN" altLang="en-US"/>
          </a:p>
          <a:p>
            <a:pPr algn="ctr"/>
            <a:r>
              <a:rPr lang="zh-CN" altLang="en-US"/>
              <a:t>成就</a:t>
            </a:r>
            <a:endParaRPr lang="zh-CN" altLang="en-US"/>
          </a:p>
          <a:p>
            <a:pPr algn="ctr"/>
            <a:r>
              <a:rPr lang="zh-CN" altLang="en-US"/>
              <a:t>金币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97220" y="814070"/>
            <a:ext cx="1101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策略目标</a:t>
            </a:r>
            <a:endParaRPr lang="zh-CN" altLang="en-US" b="1">
              <a:solidFill>
                <a:srgbClr val="C00000"/>
              </a:solidFill>
            </a:endParaRPr>
          </a:p>
        </p:txBody>
      </p:sp>
      <p:cxnSp>
        <p:nvCxnSpPr>
          <p:cNvPr id="37" name="直接箭头连接符 36"/>
          <p:cNvCxnSpPr>
            <a:stCxn id="35" idx="1"/>
            <a:endCxn id="8" idx="3"/>
          </p:cNvCxnSpPr>
          <p:nvPr/>
        </p:nvCxnSpPr>
        <p:spPr>
          <a:xfrm flipH="1">
            <a:off x="4709795" y="1801495"/>
            <a:ext cx="8813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5" idx="3"/>
            <a:endCxn id="27" idx="1"/>
          </p:cNvCxnSpPr>
          <p:nvPr/>
        </p:nvCxnSpPr>
        <p:spPr>
          <a:xfrm>
            <a:off x="6903085" y="1801495"/>
            <a:ext cx="8820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04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游戏资源设计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660775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经验</a:t>
            </a:r>
            <a:endParaRPr lang="zh-CN" altLang="en-US"/>
          </a:p>
          <a:p>
            <a:pPr algn="ctr"/>
            <a:r>
              <a:rPr lang="zh-CN" altLang="en-US"/>
              <a:t>（等级）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353300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金币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660775" y="533781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钻石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346315" y="533781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卡牌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542280" y="965200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各种增益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351780" y="3377565"/>
            <a:ext cx="2001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270500" y="3667760"/>
            <a:ext cx="2147570" cy="16871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366385" y="5632450"/>
            <a:ext cx="196532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8165465" y="3696335"/>
            <a:ext cx="19050" cy="16294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309235" y="3648710"/>
            <a:ext cx="2156460" cy="17062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0"/>
          </p:cNvCxnSpPr>
          <p:nvPr/>
        </p:nvCxnSpPr>
        <p:spPr>
          <a:xfrm flipH="1" flipV="1">
            <a:off x="7197090" y="1837055"/>
            <a:ext cx="1002030" cy="9391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0"/>
          </p:cNvCxnSpPr>
          <p:nvPr/>
        </p:nvCxnSpPr>
        <p:spPr>
          <a:xfrm flipV="1">
            <a:off x="4506595" y="1865630"/>
            <a:ext cx="1099820" cy="910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69155" y="213677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限制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42280" y="389064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限制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78065" y="213677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63540" y="4761230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27420" y="545274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53680" y="4392930"/>
            <a:ext cx="641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加速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29275" y="3051175"/>
            <a:ext cx="1446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  <a:p>
            <a:pPr algn="ctr"/>
            <a:r>
              <a:rPr lang="zh-CN" altLang="en-US" b="1">
                <a:solidFill>
                  <a:srgbClr val="00B050"/>
                </a:solidFill>
              </a:rPr>
              <a:t>（多余回收）</a:t>
            </a:r>
            <a:endParaRPr lang="zh-CN" altLang="en-US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05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菜品设计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菜品与卡牌对应，如何卡牌对玩家产生吸引力？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021205"/>
            <a:ext cx="9756775" cy="20612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赋予菜品多种属性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价格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制作速度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好感度（与顾客对应）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技能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种类（菜品分类作为丰富策略性的一环）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395" y="4401820"/>
            <a:ext cx="9756775" cy="1383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将多种属性组合，并给予适当的评价，设计卡牌颜色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卡牌颜色分类：绿、蓝、紫、金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重复卡牌可以使菜品升级，升级可以提高菜品属性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06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顾客设计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顾客要求有可选择性，顾客也需要增加属性，但去掉技能。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021205"/>
            <a:ext cx="9756775" cy="1753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赋予顾客多种属性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初始金币（意味着有能力购买更多的菜或者更高级的菜）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好感度（更高的好感度意味着可能购买更多的菜）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偏好（不用的偏好可以满足不同的任务、挑战、成就需求）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稀有度（稀有顾客拥有更高的初始金币和好感度，美术拥有更独特的形象）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2610" y="4017010"/>
            <a:ext cx="9756775" cy="1383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弱化顾客图鉴设计，弱化顾客对白（减少翻译问题）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初始金币和好感度随机，因为可能被强化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稀有度和偏好与顾客形象绑定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07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设备设计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设备简化为货架</a:t>
            </a:r>
            <a:r>
              <a:rPr lang="en-US" alt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店铺，设计目的为回收金币，提供增益</a:t>
            </a: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1805305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货架（强化菜品）：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提高菜品售价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提高菜品制作速度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提高菜品堆叠数量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395" y="4902835"/>
            <a:ext cx="10676890" cy="1938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（新）会员设计：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顾客好感度满会自动注册为会员，会员会定期缴纳会员费，设计为离线收入。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（新）</a:t>
            </a: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店铺技能设计：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每出售一定数量商品，店铺可释放技能，技能包括：招揽顾客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双倍金币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全场提高好感度等。设计目的主要是让白嫖玩家体验一下付费快感，同时增加可玩性。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395" y="3354070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店铺（强化店铺）：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提高同时容纳顾客的数量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提高会员数量上限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提高顾客初始金币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08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宝箱设计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9531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宝箱需要花费时间打开。设计目的：通过宝箱开箱时间控制玩家进度。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132965"/>
            <a:ext cx="10101580" cy="28613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低级宝箱开箱时间段短，高级宝箱开箱时间长，单位时间内获得的卡牌数量差别不大。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商店花费钻石购买的宝箱可直接打开。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可花费钻石提前开箱，价格略低于直接购买。其实差别不大。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同时只能打开一个箱子，其他箱子排队等待。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待开的箱子有格子限制，多余的箱子可以换成少量金币。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可花费美刀购买同时开两个箱子和多余的箱子格子能力。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增加稀有宝箱设计，最高级的卡只能通过稀有宝箱获得，最高级的卡获取途径只能靠肝和氪。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76c09dbb-233e-44ab-9983-f18ecabcc934}"/>
  <p:tag name="TABLE_ENDDRAG_ORIGIN_RECT" val="884*444"/>
  <p:tag name="TABLE_ENDDRAG_RECT" val="33*78*884*4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站酷小薇LOGO体">
      <a:majorFont>
        <a:latin typeface="站酷小薇LOGO体"/>
        <a:ea typeface="站酷小薇LOGO体"/>
        <a:cs typeface=""/>
      </a:majorFont>
      <a:minorFont>
        <a:latin typeface="站酷小薇LOGO体"/>
        <a:ea typeface="站酷小薇LOGO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4035</Words>
  <Application>WPS 演示</Application>
  <PresentationFormat>宽屏</PresentationFormat>
  <Paragraphs>497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宋体</vt:lpstr>
      <vt:lpstr>Wingdings</vt:lpstr>
      <vt:lpstr>站酷小薇LOGO体</vt:lpstr>
      <vt:lpstr>汉仪雅酷黑 55W</vt:lpstr>
      <vt:lpstr>思源黑体 CN Light</vt:lpstr>
      <vt:lpstr>黑体</vt:lpstr>
      <vt:lpstr>汉仪典雅体简</vt:lpstr>
      <vt:lpstr>Microsoft YaHei Bold</vt:lpstr>
      <vt:lpstr>微软雅黑</vt:lpstr>
      <vt:lpstr>思源黑体 CN Bold</vt:lpstr>
      <vt:lpstr>Microsoft YaHei Regular</vt:lpstr>
      <vt:lpstr>Arial Unicode MS</vt:lpstr>
      <vt:lpstr>Calibri</vt:lpstr>
      <vt:lpstr>Calibri Light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Jane</dc:creator>
  <cp:lastModifiedBy>Theodore</cp:lastModifiedBy>
  <cp:revision>46</cp:revision>
  <dcterms:created xsi:type="dcterms:W3CDTF">2021-09-23T02:54:00Z</dcterms:created>
  <dcterms:modified xsi:type="dcterms:W3CDTF">2022-02-18T03:35:46Z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KSOTemplateUUID">
    <vt:lpwstr>v1.0_mb_QUcqshm6EjmBmljMT9ByLg==</vt:lpwstr>
  </property>
  <property fmtid="{D5CDD505-2E9C-101B-9397-08002B2CF9AE}" pid="4" name="ICV">
    <vt:lpwstr>756EDC53F288448AA68E5040FE92ACE9</vt:lpwstr>
  </property>
</Properties>
</file>